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8" r:id="rId33"/>
    <p:sldId id="287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9" r:id="rId44"/>
    <p:sldId id="298" r:id="rId45"/>
    <p:sldId id="300" r:id="rId46"/>
    <p:sldId id="301" r:id="rId47"/>
    <p:sldId id="302" r:id="rId48"/>
    <p:sldId id="304" r:id="rId49"/>
    <p:sldId id="303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1" r:id="rId66"/>
    <p:sldId id="320" r:id="rId67"/>
    <p:sldId id="322" r:id="rId68"/>
    <p:sldId id="323" r:id="rId69"/>
    <p:sldId id="324" r:id="rId70"/>
    <p:sldId id="325" r:id="rId71"/>
    <p:sldId id="327" r:id="rId72"/>
    <p:sldId id="326" r:id="rId73"/>
    <p:sldId id="328" r:id="rId74"/>
    <p:sldId id="331" r:id="rId75"/>
    <p:sldId id="329" r:id="rId76"/>
    <p:sldId id="330" r:id="rId7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lapértelmezett szakasz" id="{2EA47D39-F7B3-4E7C-9549-E2C306CB99D5}">
          <p14:sldIdLst>
            <p14:sldId id="256"/>
            <p14:sldId id="257"/>
            <p14:sldId id="258"/>
            <p14:sldId id="259"/>
          </p14:sldIdLst>
        </p14:section>
        <p14:section name="Linear Regression" id="{47A4DA98-8485-4F08-85B2-8FE0C7466B82}">
          <p14:sldIdLst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</p14:sldIdLst>
        </p14:section>
        <p14:section name="Logistic Regression" id="{2A5882B1-940A-45BE-9CC7-ED437F3B0D77}">
          <p14:sldIdLst>
            <p14:sldId id="288"/>
            <p14:sldId id="287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</p14:sldIdLst>
        </p14:section>
        <p14:section name="Regularization" id="{19E0B7CA-5D63-4B67-BBA2-0B8E1FF8A7C1}">
          <p14:sldIdLst>
            <p14:sldId id="299"/>
            <p14:sldId id="298"/>
            <p14:sldId id="300"/>
            <p14:sldId id="301"/>
            <p14:sldId id="302"/>
            <p14:sldId id="304"/>
            <p14:sldId id="303"/>
          </p14:sldIdLst>
        </p14:section>
        <p14:section name="Neural Networks" id="{37C2E35D-8B84-4C19-A187-E3FC421D90BE}">
          <p14:sldIdLst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</p14:sldIdLst>
        </p14:section>
        <p14:section name="Evaluating hypothesis" id="{F4F2851C-698E-4D88-B027-D325D3CD6B62}">
          <p14:sldIdLst>
            <p14:sldId id="321"/>
            <p14:sldId id="320"/>
            <p14:sldId id="322"/>
            <p14:sldId id="323"/>
            <p14:sldId id="324"/>
            <p14:sldId id="325"/>
            <p14:sldId id="327"/>
            <p14:sldId id="326"/>
            <p14:sldId id="328"/>
          </p14:sldIdLst>
        </p14:section>
        <p14:section name="End" id="{E157AFB8-E71F-4D5C-8B74-E6A382BCF56A}">
          <p14:sldIdLst>
            <p14:sldId id="331"/>
            <p14:sldId id="329"/>
            <p14:sldId id="33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61ACE"/>
    <a:srgbClr val="8E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12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jpeg>
</file>

<file path=ppt/media/image10.png>
</file>

<file path=ppt/media/image100.png>
</file>

<file path=ppt/media/image10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ép 7">
            <a:extLst>
              <a:ext uri="{FF2B5EF4-FFF2-40B4-BE49-F238E27FC236}">
                <a16:creationId xmlns:a16="http://schemas.microsoft.com/office/drawing/2014/main" id="{9A2FAF42-95D2-4C91-9BFA-FDD330FBC5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8" t="13277" r="29293" b="22634"/>
          <a:stretch/>
        </p:blipFill>
        <p:spPr>
          <a:xfrm>
            <a:off x="0" y="19051"/>
            <a:ext cx="12192000" cy="6838950"/>
          </a:xfrm>
          <a:prstGeom prst="rect">
            <a:avLst/>
          </a:prstGeom>
        </p:spPr>
      </p:pic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082674"/>
            <a:ext cx="8791575" cy="2427289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hu-HU" dirty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FDC10AFE-1BCE-4F60-AE6B-FDF84C82D555}" type="datetimeFigureOut">
              <a:rPr lang="en-GB" smtClean="0"/>
              <a:t>20/10/2018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9862A486-F718-43E5-B63E-A7E713A994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1015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0AFE-1BCE-4F60-AE6B-FDF84C82D555}" type="datetimeFigureOut">
              <a:rPr lang="en-GB" smtClean="0"/>
              <a:t>20/10/2018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A486-F718-43E5-B63E-A7E713A994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1842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0AFE-1BCE-4F60-AE6B-FDF84C82D555}" type="datetimeFigureOut">
              <a:rPr lang="en-GB" smtClean="0"/>
              <a:t>20/10/2018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A486-F718-43E5-B63E-A7E713A994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8438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0AFE-1BCE-4F60-AE6B-FDF84C82D555}" type="datetimeFigureOut">
              <a:rPr lang="en-GB" smtClean="0"/>
              <a:t>20/10/2018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A486-F718-43E5-B63E-A7E713A994E8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77373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0AFE-1BCE-4F60-AE6B-FDF84C82D555}" type="datetimeFigureOut">
              <a:rPr lang="en-GB" smtClean="0"/>
              <a:t>20/10/2018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A486-F718-43E5-B63E-A7E713A994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5499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0AFE-1BCE-4F60-AE6B-FDF84C82D555}" type="datetimeFigureOut">
              <a:rPr lang="en-GB" smtClean="0"/>
              <a:t>20/10/2018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A486-F718-43E5-B63E-A7E713A994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16041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0AFE-1BCE-4F60-AE6B-FDF84C82D555}" type="datetimeFigureOut">
              <a:rPr lang="en-GB" smtClean="0"/>
              <a:t>20/10/2018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A486-F718-43E5-B63E-A7E713A994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48546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0AFE-1BCE-4F60-AE6B-FDF84C82D555}" type="datetimeFigureOut">
              <a:rPr lang="en-GB" smtClean="0"/>
              <a:t>20/10/2018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A486-F718-43E5-B63E-A7E713A994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15874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0AFE-1BCE-4F60-AE6B-FDF84C82D555}" type="datetimeFigureOut">
              <a:rPr lang="en-GB" smtClean="0"/>
              <a:t>20/10/2018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A486-F718-43E5-B63E-A7E713A994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9735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0AFE-1BCE-4F60-AE6B-FDF84C82D555}" type="datetimeFigureOut">
              <a:rPr lang="en-GB" smtClean="0"/>
              <a:t>20/10/2018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A486-F718-43E5-B63E-A7E713A994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0550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0AFE-1BCE-4F60-AE6B-FDF84C82D555}" type="datetimeFigureOut">
              <a:rPr lang="en-GB" smtClean="0"/>
              <a:t>20/10/2018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A486-F718-43E5-B63E-A7E713A994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9280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0AFE-1BCE-4F60-AE6B-FDF84C82D555}" type="datetimeFigureOut">
              <a:rPr lang="en-GB" smtClean="0"/>
              <a:t>20/10/2018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A486-F718-43E5-B63E-A7E713A994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0073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0AFE-1BCE-4F60-AE6B-FDF84C82D555}" type="datetimeFigureOut">
              <a:rPr lang="en-GB" smtClean="0"/>
              <a:t>20/10/2018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A486-F718-43E5-B63E-A7E713A994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9361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0AFE-1BCE-4F60-AE6B-FDF84C82D555}" type="datetimeFigureOut">
              <a:rPr lang="en-GB" smtClean="0"/>
              <a:t>20/10/2018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A486-F718-43E5-B63E-A7E713A994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1662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0AFE-1BCE-4F60-AE6B-FDF84C82D555}" type="datetimeFigureOut">
              <a:rPr lang="en-GB" smtClean="0"/>
              <a:t>20/10/2018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A486-F718-43E5-B63E-A7E713A994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6349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0AFE-1BCE-4F60-AE6B-FDF84C82D555}" type="datetimeFigureOut">
              <a:rPr lang="en-GB" smtClean="0"/>
              <a:t>20/10/2018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A486-F718-43E5-B63E-A7E713A994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0989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0AFE-1BCE-4F60-AE6B-FDF84C82D555}" type="datetimeFigureOut">
              <a:rPr lang="en-GB" smtClean="0"/>
              <a:t>20/10/2018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A486-F718-43E5-B63E-A7E713A994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8778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C10AFE-1BCE-4F60-AE6B-FDF84C82D555}" type="datetimeFigureOut">
              <a:rPr lang="en-GB" smtClean="0"/>
              <a:t>20/10/2018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2A486-F718-43E5-B63E-A7E713A994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9403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  <p:sldLayoutId id="2147483950" r:id="rId12"/>
    <p:sldLayoutId id="2147483951" r:id="rId13"/>
    <p:sldLayoutId id="2147483952" r:id="rId14"/>
    <p:sldLayoutId id="2147483953" r:id="rId15"/>
    <p:sldLayoutId id="2147483954" r:id="rId16"/>
    <p:sldLayoutId id="214748395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F9C8B16-B5D1-4131-A2E2-CA39E8A5D0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1" y="1946276"/>
            <a:ext cx="3213736" cy="1655762"/>
          </a:xfrm>
        </p:spPr>
        <p:txBody>
          <a:bodyPr/>
          <a:lstStyle/>
          <a:p>
            <a:r>
              <a:rPr lang="hu-HU" dirty="0" err="1"/>
              <a:t>Machine</a:t>
            </a:r>
            <a:br>
              <a:rPr lang="hu-HU" dirty="0"/>
            </a:br>
            <a:r>
              <a:rPr lang="hu-HU" dirty="0"/>
              <a:t>  </a:t>
            </a:r>
            <a:r>
              <a:rPr lang="hu-HU" dirty="0" err="1"/>
              <a:t>Learning</a:t>
            </a:r>
            <a:endParaRPr lang="en-GB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C845526-CEF2-4392-8921-C273C19ADB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53640" y="3602038"/>
            <a:ext cx="8214359" cy="1655762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FOR </a:t>
            </a:r>
            <a:r>
              <a:rPr lang="hu-HU" dirty="0" err="1">
                <a:solidFill>
                  <a:schemeClr val="bg1"/>
                </a:solidFill>
              </a:rPr>
              <a:t>dUMMYS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2478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97E933F-2270-4832-889A-FC43712CC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Gradient</a:t>
            </a:r>
            <a:r>
              <a:rPr lang="hu-HU" dirty="0"/>
              <a:t> </a:t>
            </a:r>
            <a:r>
              <a:rPr lang="hu-HU" dirty="0" err="1"/>
              <a:t>descent</a:t>
            </a:r>
            <a:r>
              <a:rPr lang="hu-HU" dirty="0"/>
              <a:t> </a:t>
            </a:r>
            <a:r>
              <a:rPr lang="hu-HU" dirty="0" err="1"/>
              <a:t>algorithm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14FDF60-51C0-4573-9CD9-44740297A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Have</a:t>
            </a:r>
            <a:r>
              <a:rPr lang="hu-HU" dirty="0"/>
              <a:t> </a:t>
            </a:r>
            <a:r>
              <a:rPr lang="hu-HU" dirty="0" err="1"/>
              <a:t>some</a:t>
            </a:r>
            <a:r>
              <a:rPr lang="hu-HU" dirty="0"/>
              <a:t> cost </a:t>
            </a:r>
            <a:r>
              <a:rPr lang="hu-HU" dirty="0" err="1"/>
              <a:t>function</a:t>
            </a:r>
            <a:r>
              <a:rPr lang="hu-HU" dirty="0"/>
              <a:t>: J(</a:t>
            </a:r>
            <a:r>
              <a:rPr lang="hu-HU" dirty="0">
                <a:latin typeface="Gabriola" panose="04040605051002020D02" pitchFamily="82" charset="0"/>
              </a:rPr>
              <a:t>Θ</a:t>
            </a:r>
            <a:r>
              <a:rPr lang="hu-HU" baseline="-25000" dirty="0">
                <a:latin typeface="Gabriola" panose="04040605051002020D02" pitchFamily="82" charset="0"/>
              </a:rPr>
              <a:t>0</a:t>
            </a:r>
            <a:r>
              <a:rPr lang="hu-HU" dirty="0">
                <a:latin typeface="Gabriola" panose="04040605051002020D02" pitchFamily="82" charset="0"/>
              </a:rPr>
              <a:t>, Θ</a:t>
            </a:r>
            <a:r>
              <a:rPr lang="hu-HU" baseline="-25000" dirty="0">
                <a:latin typeface="Gabriola" panose="04040605051002020D02" pitchFamily="82" charset="0"/>
              </a:rPr>
              <a:t>1</a:t>
            </a:r>
            <a:r>
              <a:rPr lang="hu-HU" dirty="0"/>
              <a:t>)</a:t>
            </a:r>
          </a:p>
          <a:p>
            <a:r>
              <a:rPr lang="hu-HU" dirty="0" err="1"/>
              <a:t>Want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minimize</a:t>
            </a:r>
            <a:r>
              <a:rPr lang="hu-HU" dirty="0"/>
              <a:t> cost </a:t>
            </a:r>
            <a:r>
              <a:rPr lang="hu-HU" dirty="0" err="1"/>
              <a:t>function</a:t>
            </a:r>
            <a:endParaRPr lang="hu-HU" dirty="0"/>
          </a:p>
          <a:p>
            <a:r>
              <a:rPr lang="hu-HU" dirty="0"/>
              <a:t>Outline:</a:t>
            </a:r>
          </a:p>
          <a:p>
            <a:pPr lvl="1"/>
            <a:r>
              <a:rPr lang="hu-HU" dirty="0"/>
              <a:t>Start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some</a:t>
            </a:r>
            <a:r>
              <a:rPr lang="hu-HU" dirty="0"/>
              <a:t> </a:t>
            </a:r>
            <a:r>
              <a:rPr lang="hu-HU" dirty="0">
                <a:latin typeface="Gabriola" panose="04040605051002020D02" pitchFamily="82" charset="0"/>
              </a:rPr>
              <a:t>Θ</a:t>
            </a:r>
            <a:r>
              <a:rPr lang="hu-HU" baseline="-25000" dirty="0">
                <a:latin typeface="Gabriola" panose="04040605051002020D02" pitchFamily="82" charset="0"/>
              </a:rPr>
              <a:t>0</a:t>
            </a:r>
            <a:r>
              <a:rPr lang="hu-HU" dirty="0">
                <a:latin typeface="Gabriola" panose="04040605051002020D02" pitchFamily="82" charset="0"/>
              </a:rPr>
              <a:t>, Θ</a:t>
            </a:r>
            <a:r>
              <a:rPr lang="hu-HU" baseline="-25000" dirty="0">
                <a:latin typeface="Gabriola" panose="04040605051002020D02" pitchFamily="82" charset="0"/>
              </a:rPr>
              <a:t>1</a:t>
            </a:r>
            <a:r>
              <a:rPr lang="hu-HU" dirty="0"/>
              <a:t> (</a:t>
            </a:r>
            <a:r>
              <a:rPr lang="hu-HU" dirty="0">
                <a:latin typeface="Gabriola" panose="04040605051002020D02" pitchFamily="82" charset="0"/>
              </a:rPr>
              <a:t>Θ</a:t>
            </a:r>
            <a:r>
              <a:rPr lang="hu-HU" baseline="-25000" dirty="0">
                <a:latin typeface="Gabriola" panose="04040605051002020D02" pitchFamily="82" charset="0"/>
              </a:rPr>
              <a:t>0</a:t>
            </a:r>
            <a:r>
              <a:rPr lang="hu-HU" dirty="0"/>
              <a:t>=0, </a:t>
            </a:r>
            <a:r>
              <a:rPr lang="hu-HU" dirty="0">
                <a:latin typeface="Gabriola" panose="04040605051002020D02" pitchFamily="82" charset="0"/>
              </a:rPr>
              <a:t>Θ</a:t>
            </a:r>
            <a:r>
              <a:rPr lang="hu-HU" baseline="-25000" dirty="0">
                <a:latin typeface="Gabriola" panose="04040605051002020D02" pitchFamily="82" charset="0"/>
              </a:rPr>
              <a:t>1 </a:t>
            </a:r>
            <a:r>
              <a:rPr lang="hu-HU" dirty="0"/>
              <a:t>=0)</a:t>
            </a:r>
          </a:p>
          <a:p>
            <a:pPr lvl="1"/>
            <a:r>
              <a:rPr lang="hu-HU" dirty="0" err="1"/>
              <a:t>Keep</a:t>
            </a:r>
            <a:r>
              <a:rPr lang="hu-HU" dirty="0"/>
              <a:t> </a:t>
            </a:r>
            <a:r>
              <a:rPr lang="hu-HU" dirty="0" err="1"/>
              <a:t>changing</a:t>
            </a:r>
            <a:r>
              <a:rPr lang="hu-HU" dirty="0"/>
              <a:t> </a:t>
            </a:r>
            <a:r>
              <a:rPr lang="hu-HU" dirty="0">
                <a:latin typeface="Gabriola" panose="04040605051002020D02" pitchFamily="82" charset="0"/>
              </a:rPr>
              <a:t>Θ</a:t>
            </a:r>
            <a:r>
              <a:rPr lang="hu-HU" baseline="-25000" dirty="0">
                <a:latin typeface="Gabriola" panose="04040605051002020D02" pitchFamily="82" charset="0"/>
              </a:rPr>
              <a:t>0</a:t>
            </a:r>
            <a:r>
              <a:rPr lang="hu-HU" dirty="0">
                <a:latin typeface="Gabriola" panose="04040605051002020D02" pitchFamily="82" charset="0"/>
              </a:rPr>
              <a:t>, Θ</a:t>
            </a:r>
            <a:r>
              <a:rPr lang="hu-HU" baseline="-25000" dirty="0">
                <a:latin typeface="Gabriola" panose="04040605051002020D02" pitchFamily="82" charset="0"/>
              </a:rPr>
              <a:t>1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reduce</a:t>
            </a:r>
            <a:r>
              <a:rPr lang="hu-HU" dirty="0"/>
              <a:t> J(</a:t>
            </a:r>
            <a:r>
              <a:rPr lang="hu-HU" dirty="0">
                <a:latin typeface="Gabriola" panose="04040605051002020D02" pitchFamily="82" charset="0"/>
              </a:rPr>
              <a:t>Θ</a:t>
            </a:r>
            <a:r>
              <a:rPr lang="hu-HU" baseline="-25000" dirty="0">
                <a:latin typeface="Gabriola" panose="04040605051002020D02" pitchFamily="82" charset="0"/>
              </a:rPr>
              <a:t>0</a:t>
            </a:r>
            <a:r>
              <a:rPr lang="hu-HU" dirty="0">
                <a:latin typeface="Gabriola" panose="04040605051002020D02" pitchFamily="82" charset="0"/>
              </a:rPr>
              <a:t>, Θ</a:t>
            </a:r>
            <a:r>
              <a:rPr lang="hu-HU" baseline="-25000" dirty="0">
                <a:latin typeface="Gabriola" panose="04040605051002020D02" pitchFamily="82" charset="0"/>
              </a:rPr>
              <a:t>1</a:t>
            </a:r>
            <a:r>
              <a:rPr lang="hu-HU" dirty="0"/>
              <a:t>) </a:t>
            </a:r>
            <a:r>
              <a:rPr lang="hu-HU" dirty="0" err="1"/>
              <a:t>until</a:t>
            </a:r>
            <a:r>
              <a:rPr lang="hu-HU" dirty="0"/>
              <a:t>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hopefully</a:t>
            </a:r>
            <a:r>
              <a:rPr lang="hu-HU" dirty="0"/>
              <a:t> end </a:t>
            </a:r>
            <a:r>
              <a:rPr lang="hu-HU" dirty="0" err="1"/>
              <a:t>up</a:t>
            </a:r>
            <a:r>
              <a:rPr lang="hu-HU" dirty="0"/>
              <a:t> </a:t>
            </a:r>
            <a:r>
              <a:rPr lang="hu-HU" dirty="0" err="1"/>
              <a:t>at</a:t>
            </a:r>
            <a:r>
              <a:rPr lang="hu-HU" dirty="0"/>
              <a:t> a minimum.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5934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3893852-2FF8-43FF-B2A0-107FEA04D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Gradient</a:t>
            </a:r>
            <a:r>
              <a:rPr lang="hu-HU" dirty="0"/>
              <a:t> </a:t>
            </a:r>
            <a:r>
              <a:rPr lang="hu-HU" dirty="0" err="1"/>
              <a:t>Descent</a:t>
            </a:r>
            <a:r>
              <a:rPr lang="hu-HU" dirty="0"/>
              <a:t> </a:t>
            </a:r>
            <a:r>
              <a:rPr lang="hu-HU" dirty="0" err="1"/>
              <a:t>visualization</a:t>
            </a:r>
            <a:r>
              <a:rPr lang="hu-HU" dirty="0"/>
              <a:t> I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DE9FC526-6E18-4133-9D69-D4F7F87BD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973" y="2048482"/>
            <a:ext cx="8524875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6390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3893852-2FF8-43FF-B2A0-107FEA04D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Gradient</a:t>
            </a:r>
            <a:r>
              <a:rPr lang="hu-HU" dirty="0"/>
              <a:t> </a:t>
            </a:r>
            <a:r>
              <a:rPr lang="hu-HU" dirty="0" err="1"/>
              <a:t>Descent</a:t>
            </a:r>
            <a:r>
              <a:rPr lang="hu-HU" dirty="0"/>
              <a:t> </a:t>
            </a:r>
            <a:r>
              <a:rPr lang="hu-HU" dirty="0" err="1"/>
              <a:t>visualization</a:t>
            </a:r>
            <a:r>
              <a:rPr lang="hu-HU" dirty="0"/>
              <a:t> II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DE9FC526-6E18-4133-9D69-D4F7F87BD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973" y="2048482"/>
            <a:ext cx="8524875" cy="4191000"/>
          </a:xfrm>
          <a:prstGeom prst="rect">
            <a:avLst/>
          </a:prstGeom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061FB261-B2D9-48AE-87D5-83B036C5B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1973" y="2029432"/>
            <a:ext cx="8543925" cy="421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8752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C1DD7A9-DE97-4650-AC26-BD7F5C6E2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Gradient</a:t>
            </a:r>
            <a:r>
              <a:rPr lang="hu-HU" dirty="0"/>
              <a:t> </a:t>
            </a:r>
            <a:r>
              <a:rPr lang="hu-HU" dirty="0" err="1"/>
              <a:t>descent</a:t>
            </a:r>
            <a:r>
              <a:rPr lang="hu-HU" dirty="0"/>
              <a:t> </a:t>
            </a:r>
            <a:r>
              <a:rPr lang="hu-HU" dirty="0" err="1"/>
              <a:t>algorithm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3BC8E22-16A5-464E-BE1F-AB7871050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1654342"/>
            <a:ext cx="9212434" cy="4296382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4FE7FB59-949D-45EC-B410-FA1106F36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6228" y="3686342"/>
            <a:ext cx="4322911" cy="2264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6924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510B73-A1DF-40A5-8E07-689105E22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Learning</a:t>
            </a:r>
            <a:r>
              <a:rPr lang="hu-HU" dirty="0"/>
              <a:t> </a:t>
            </a:r>
            <a:r>
              <a:rPr lang="hu-HU" dirty="0" err="1"/>
              <a:t>rate</a:t>
            </a:r>
            <a:r>
              <a:rPr lang="hu-HU" dirty="0"/>
              <a:t> I.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02E4001-4A24-4A14-B368-8FDBD419E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3090861"/>
            <a:ext cx="4954588" cy="2958247"/>
          </a:xfrm>
        </p:spPr>
        <p:txBody>
          <a:bodyPr/>
          <a:lstStyle/>
          <a:p>
            <a:r>
              <a:rPr lang="hu-HU" dirty="0" err="1"/>
              <a:t>If</a:t>
            </a:r>
            <a:r>
              <a:rPr lang="hu-HU" dirty="0"/>
              <a:t> </a:t>
            </a:r>
            <a:r>
              <a:rPr lang="el-GR" dirty="0">
                <a:latin typeface="Gabriola" panose="04040605051002020D02" pitchFamily="82" charset="0"/>
              </a:rPr>
              <a:t>α</a:t>
            </a:r>
            <a:r>
              <a:rPr lang="hu-HU" dirty="0"/>
              <a:t> is </a:t>
            </a:r>
            <a:r>
              <a:rPr lang="hu-HU" dirty="0" err="1"/>
              <a:t>too</a:t>
            </a:r>
            <a:r>
              <a:rPr lang="hu-HU" dirty="0"/>
              <a:t> </a:t>
            </a:r>
            <a:r>
              <a:rPr lang="hu-HU" b="1" dirty="0" err="1"/>
              <a:t>small</a:t>
            </a:r>
            <a:r>
              <a:rPr lang="hu-HU" dirty="0"/>
              <a:t>, </a:t>
            </a:r>
            <a:r>
              <a:rPr lang="hu-HU" dirty="0" err="1"/>
              <a:t>gradient</a:t>
            </a:r>
            <a:r>
              <a:rPr lang="hu-HU" dirty="0"/>
              <a:t> </a:t>
            </a:r>
            <a:r>
              <a:rPr lang="hu-HU" dirty="0" err="1"/>
              <a:t>descent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be </a:t>
            </a:r>
            <a:r>
              <a:rPr lang="hu-HU" b="1" dirty="0" err="1"/>
              <a:t>slow</a:t>
            </a:r>
            <a:r>
              <a:rPr lang="hu-HU" dirty="0"/>
              <a:t>.</a:t>
            </a:r>
          </a:p>
          <a:p>
            <a:r>
              <a:rPr lang="hu-HU" dirty="0" err="1"/>
              <a:t>If</a:t>
            </a:r>
            <a:r>
              <a:rPr lang="hu-HU" dirty="0"/>
              <a:t> </a:t>
            </a:r>
            <a:r>
              <a:rPr lang="el-GR" dirty="0">
                <a:latin typeface="Gabriola" panose="04040605051002020D02" pitchFamily="82" charset="0"/>
              </a:rPr>
              <a:t>α</a:t>
            </a:r>
            <a:r>
              <a:rPr lang="hu-HU" dirty="0"/>
              <a:t> is </a:t>
            </a:r>
            <a:r>
              <a:rPr lang="hu-HU" dirty="0" err="1"/>
              <a:t>too</a:t>
            </a:r>
            <a:r>
              <a:rPr lang="hu-HU" dirty="0"/>
              <a:t> </a:t>
            </a:r>
            <a:r>
              <a:rPr lang="hu-HU" b="1" dirty="0" err="1"/>
              <a:t>large</a:t>
            </a:r>
            <a:r>
              <a:rPr lang="hu-HU" dirty="0"/>
              <a:t>, </a:t>
            </a:r>
            <a:r>
              <a:rPr lang="hu-HU" dirty="0" err="1"/>
              <a:t>gradient</a:t>
            </a:r>
            <a:r>
              <a:rPr lang="hu-HU" dirty="0"/>
              <a:t> </a:t>
            </a:r>
            <a:r>
              <a:rPr lang="hu-HU" dirty="0" err="1"/>
              <a:t>descent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b="1" dirty="0" err="1"/>
              <a:t>overshoot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minimum. </a:t>
            </a:r>
            <a:r>
              <a:rPr lang="hu-HU" dirty="0" err="1"/>
              <a:t>It</a:t>
            </a:r>
            <a:r>
              <a:rPr lang="hu-HU" dirty="0"/>
              <a:t> </a:t>
            </a:r>
            <a:r>
              <a:rPr lang="hu-HU" dirty="0" err="1"/>
              <a:t>may</a:t>
            </a:r>
            <a:r>
              <a:rPr lang="hu-HU" dirty="0"/>
              <a:t> </a:t>
            </a:r>
            <a:r>
              <a:rPr lang="hu-HU" b="1" dirty="0" err="1"/>
              <a:t>fail</a:t>
            </a:r>
            <a:r>
              <a:rPr lang="hu-HU" b="1" dirty="0"/>
              <a:t> </a:t>
            </a:r>
            <a:r>
              <a:rPr lang="hu-HU" b="1" dirty="0" err="1"/>
              <a:t>to</a:t>
            </a:r>
            <a:r>
              <a:rPr lang="hu-HU" b="1" dirty="0"/>
              <a:t> </a:t>
            </a:r>
            <a:r>
              <a:rPr lang="hu-HU" b="1" dirty="0" err="1"/>
              <a:t>converge</a:t>
            </a:r>
            <a:r>
              <a:rPr lang="hu-HU" dirty="0"/>
              <a:t>, </a:t>
            </a:r>
            <a:r>
              <a:rPr lang="hu-HU" dirty="0" err="1"/>
              <a:t>or</a:t>
            </a:r>
            <a:r>
              <a:rPr lang="hu-HU" dirty="0"/>
              <a:t> </a:t>
            </a:r>
            <a:r>
              <a:rPr lang="hu-HU" dirty="0" err="1"/>
              <a:t>even</a:t>
            </a:r>
            <a:r>
              <a:rPr lang="hu-HU" dirty="0"/>
              <a:t> </a:t>
            </a:r>
            <a:r>
              <a:rPr lang="hu-HU" dirty="0" err="1"/>
              <a:t>diverge</a:t>
            </a:r>
            <a:r>
              <a:rPr lang="hu-HU" dirty="0"/>
              <a:t>.</a:t>
            </a:r>
            <a:endParaRPr lang="en-GB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3F0209DE-70C7-427A-B91E-B0C5719C6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6470" y="1357803"/>
            <a:ext cx="3048000" cy="4286250"/>
          </a:xfrm>
          <a:prstGeom prst="rect">
            <a:avLst/>
          </a:prstGeom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4F726E2C-9F9B-4700-9F88-75847EEED63D}"/>
              </a:ext>
            </a:extLst>
          </p:cNvPr>
          <p:cNvSpPr/>
          <p:nvPr/>
        </p:nvSpPr>
        <p:spPr>
          <a:xfrm>
            <a:off x="9700260" y="5500198"/>
            <a:ext cx="654210" cy="143856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7D33CF16-5655-4505-9CDC-97FB6F985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2725" y="1928812"/>
            <a:ext cx="2952750" cy="942975"/>
          </a:xfrm>
          <a:prstGeom prst="rect">
            <a:avLst/>
          </a:prstGeom>
        </p:spPr>
      </p:pic>
      <p:sp>
        <p:nvSpPr>
          <p:cNvPr id="8" name="Téglalap 7">
            <a:extLst>
              <a:ext uri="{FF2B5EF4-FFF2-40B4-BE49-F238E27FC236}">
                <a16:creationId xmlns:a16="http://schemas.microsoft.com/office/drawing/2014/main" id="{61DEC7EF-4337-48F4-97C1-6C5BC2E56F2A}"/>
              </a:ext>
            </a:extLst>
          </p:cNvPr>
          <p:cNvSpPr/>
          <p:nvPr/>
        </p:nvSpPr>
        <p:spPr>
          <a:xfrm>
            <a:off x="2959100" y="2209800"/>
            <a:ext cx="241300" cy="4064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81475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DF62AA3-4CA7-4DDB-8418-5B98C1996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Learning</a:t>
            </a:r>
            <a:r>
              <a:rPr lang="hu-HU" dirty="0"/>
              <a:t> </a:t>
            </a:r>
            <a:r>
              <a:rPr lang="hu-HU" dirty="0" err="1"/>
              <a:t>Rate</a:t>
            </a:r>
            <a:r>
              <a:rPr lang="hu-HU" dirty="0"/>
              <a:t> II.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39C0D57-1F51-4051-B33A-BE704DAC0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954588" cy="3541714"/>
          </a:xfrm>
        </p:spPr>
        <p:txBody>
          <a:bodyPr/>
          <a:lstStyle/>
          <a:p>
            <a:r>
              <a:rPr lang="hu-HU" dirty="0" err="1"/>
              <a:t>Gradient</a:t>
            </a:r>
            <a:r>
              <a:rPr lang="hu-HU" dirty="0"/>
              <a:t> </a:t>
            </a:r>
            <a:r>
              <a:rPr lang="hu-HU" dirty="0" err="1"/>
              <a:t>descent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converge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a local minimum, </a:t>
            </a:r>
            <a:r>
              <a:rPr lang="hu-HU" dirty="0" err="1"/>
              <a:t>even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a fixed </a:t>
            </a:r>
            <a:r>
              <a:rPr lang="hu-HU" dirty="0" err="1"/>
              <a:t>learning</a:t>
            </a:r>
            <a:r>
              <a:rPr lang="hu-HU" dirty="0"/>
              <a:t> </a:t>
            </a:r>
            <a:r>
              <a:rPr lang="hu-HU" dirty="0" err="1"/>
              <a:t>rate</a:t>
            </a:r>
            <a:r>
              <a:rPr lang="hu-HU" dirty="0"/>
              <a:t>.</a:t>
            </a:r>
          </a:p>
          <a:p>
            <a:r>
              <a:rPr lang="hu-HU" dirty="0" err="1"/>
              <a:t>As</a:t>
            </a:r>
            <a:r>
              <a:rPr lang="hu-HU" dirty="0"/>
              <a:t>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approach</a:t>
            </a:r>
            <a:r>
              <a:rPr lang="hu-HU" dirty="0"/>
              <a:t> a local minimum, </a:t>
            </a:r>
            <a:r>
              <a:rPr lang="hu-HU" dirty="0" err="1"/>
              <a:t>gradient</a:t>
            </a:r>
            <a:r>
              <a:rPr lang="hu-HU" dirty="0"/>
              <a:t> </a:t>
            </a:r>
            <a:r>
              <a:rPr lang="hu-HU" dirty="0" err="1"/>
              <a:t>descent</a:t>
            </a:r>
            <a:r>
              <a:rPr lang="hu-HU" dirty="0"/>
              <a:t> </a:t>
            </a:r>
            <a:r>
              <a:rPr lang="hu-HU" dirty="0" err="1"/>
              <a:t>will</a:t>
            </a:r>
            <a:r>
              <a:rPr lang="hu-HU" dirty="0"/>
              <a:t> </a:t>
            </a:r>
            <a:r>
              <a:rPr lang="hu-HU" dirty="0" err="1"/>
              <a:t>automatically</a:t>
            </a:r>
            <a:r>
              <a:rPr lang="hu-HU" dirty="0"/>
              <a:t> </a:t>
            </a:r>
            <a:r>
              <a:rPr lang="hu-HU" dirty="0" err="1"/>
              <a:t>take</a:t>
            </a:r>
            <a:r>
              <a:rPr lang="hu-HU" dirty="0"/>
              <a:t> </a:t>
            </a:r>
            <a:r>
              <a:rPr lang="hu-HU" dirty="0" err="1"/>
              <a:t>smaller</a:t>
            </a:r>
            <a:r>
              <a:rPr lang="hu-HU" dirty="0"/>
              <a:t> </a:t>
            </a:r>
            <a:r>
              <a:rPr lang="hu-HU" dirty="0" err="1"/>
              <a:t>steps</a:t>
            </a:r>
            <a:r>
              <a:rPr lang="hu-HU" dirty="0"/>
              <a:t>. No </a:t>
            </a:r>
            <a:r>
              <a:rPr lang="hu-HU" dirty="0" err="1"/>
              <a:t>need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decrease</a:t>
            </a:r>
            <a:r>
              <a:rPr lang="hu-HU" dirty="0"/>
              <a:t> </a:t>
            </a:r>
            <a:r>
              <a:rPr lang="el-GR" sz="3200" dirty="0">
                <a:latin typeface="Gabriola" panose="04040605051002020D02" pitchFamily="82" charset="0"/>
              </a:rPr>
              <a:t>α</a:t>
            </a:r>
            <a:r>
              <a:rPr lang="hu-HU" dirty="0"/>
              <a:t> over </a:t>
            </a:r>
            <a:r>
              <a:rPr lang="hu-HU" dirty="0" err="1"/>
              <a:t>time</a:t>
            </a:r>
            <a:r>
              <a:rPr lang="hu-HU" dirty="0"/>
              <a:t>.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F19CFB7-ACED-4724-AA7F-8C2D86104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12" y="1066800"/>
            <a:ext cx="4561400" cy="2561772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34775A29-96BF-4300-8160-7C7B0392E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2049" y="4020344"/>
            <a:ext cx="3253226" cy="2219138"/>
          </a:xfrm>
          <a:prstGeom prst="rect">
            <a:avLst/>
          </a:prstGeom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A7B11133-D3D5-4477-A225-5B86C3A6D7F8}"/>
              </a:ext>
            </a:extLst>
          </p:cNvPr>
          <p:cNvSpPr/>
          <p:nvPr/>
        </p:nvSpPr>
        <p:spPr>
          <a:xfrm>
            <a:off x="8709660" y="3116580"/>
            <a:ext cx="1946152" cy="511992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46406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AFE1BAF-5B10-4783-90E1-B10819E9D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Modell </a:t>
            </a:r>
            <a:r>
              <a:rPr lang="hu-HU" dirty="0" err="1"/>
              <a:t>integration</a:t>
            </a:r>
            <a:r>
              <a:rPr lang="hu-HU" dirty="0"/>
              <a:t> I.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DC0607A4-7D41-40F9-9463-0006B3466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1936523"/>
            <a:ext cx="10164501" cy="369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5049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415C371-792C-42CF-956E-79E844701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Modell </a:t>
            </a:r>
            <a:r>
              <a:rPr lang="hu-HU" dirty="0" err="1"/>
              <a:t>integration</a:t>
            </a:r>
            <a:r>
              <a:rPr lang="hu-HU" dirty="0"/>
              <a:t> II.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82DD67B-3D7B-4703-A63C-A67E51731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9518" y="3971244"/>
            <a:ext cx="4174783" cy="1478569"/>
          </a:xfrm>
          <a:prstGeom prst="rect">
            <a:avLst/>
          </a:prstGeom>
        </p:spPr>
      </p:pic>
      <p:sp>
        <p:nvSpPr>
          <p:cNvPr id="6" name="Tartalom helye 2">
            <a:extLst>
              <a:ext uri="{FF2B5EF4-FFF2-40B4-BE49-F238E27FC236}">
                <a16:creationId xmlns:a16="http://schemas.microsoft.com/office/drawing/2014/main" id="{C0CDB6CE-2356-4025-A4E0-DB852FE36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5449812"/>
            <a:ext cx="10208758" cy="892931"/>
          </a:xfrm>
        </p:spPr>
        <p:txBody>
          <a:bodyPr>
            <a:normAutofit fontScale="92500"/>
          </a:bodyPr>
          <a:lstStyle/>
          <a:p>
            <a:r>
              <a:rPr lang="hu-HU" dirty="0"/>
              <a:t>„Batch” </a:t>
            </a:r>
            <a:r>
              <a:rPr lang="hu-HU" dirty="0" err="1"/>
              <a:t>Gradient</a:t>
            </a:r>
            <a:r>
              <a:rPr lang="hu-HU" dirty="0"/>
              <a:t> </a:t>
            </a:r>
            <a:r>
              <a:rPr lang="hu-HU" dirty="0" err="1"/>
              <a:t>Descent</a:t>
            </a:r>
            <a:r>
              <a:rPr lang="hu-HU" dirty="0"/>
              <a:t>: </a:t>
            </a:r>
            <a:r>
              <a:rPr lang="hu-HU" dirty="0" err="1"/>
              <a:t>Each</a:t>
            </a:r>
            <a:r>
              <a:rPr lang="hu-HU" dirty="0"/>
              <a:t> </a:t>
            </a:r>
            <a:r>
              <a:rPr lang="hu-HU" dirty="0" err="1"/>
              <a:t>step</a:t>
            </a:r>
            <a:r>
              <a:rPr lang="hu-HU" dirty="0"/>
              <a:t> of </a:t>
            </a:r>
            <a:r>
              <a:rPr lang="hu-HU" dirty="0" err="1"/>
              <a:t>gradient</a:t>
            </a:r>
            <a:r>
              <a:rPr lang="hu-HU" dirty="0"/>
              <a:t> </a:t>
            </a:r>
            <a:r>
              <a:rPr lang="hu-HU" dirty="0" err="1"/>
              <a:t>descent</a:t>
            </a:r>
            <a:r>
              <a:rPr lang="hu-HU" dirty="0"/>
              <a:t> </a:t>
            </a:r>
            <a:r>
              <a:rPr lang="hu-HU" dirty="0" err="1"/>
              <a:t>uses</a:t>
            </a:r>
            <a:r>
              <a:rPr lang="hu-HU" dirty="0"/>
              <a:t> </a:t>
            </a:r>
            <a:r>
              <a:rPr lang="hu-HU" dirty="0" err="1"/>
              <a:t>all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training</a:t>
            </a:r>
            <a:r>
              <a:rPr lang="hu-HU" dirty="0"/>
              <a:t> </a:t>
            </a:r>
            <a:r>
              <a:rPr lang="hu-HU" dirty="0" err="1"/>
              <a:t>examples</a:t>
            </a:r>
            <a:r>
              <a:rPr lang="hu-HU" dirty="0"/>
              <a:t>.</a:t>
            </a:r>
            <a:endParaRPr lang="en-GB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19F453C0-7846-4813-BD43-04B3DA606B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186" y="1681464"/>
            <a:ext cx="7942452" cy="2091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5050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CAD0575-844B-4A91-9837-BC8F9DFA1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Example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552E765-CE30-40B5-9752-94908050D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0112" y="1814286"/>
            <a:ext cx="7848600" cy="38100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CA7C4613-B02E-43BD-95E1-487EA3477E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0112" y="1814286"/>
            <a:ext cx="78486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140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CAD0575-844B-4A91-9837-BC8F9DFA1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Example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552E765-CE30-40B5-9752-94908050D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0112" y="1814286"/>
            <a:ext cx="78486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51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1EF8DD7-08AB-4BA5-A31F-C2CE75BD2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hu-HU" dirty="0" err="1">
                <a:solidFill>
                  <a:schemeClr val="accent1">
                    <a:lumMod val="50000"/>
                  </a:schemeClr>
                </a:solidFill>
              </a:rPr>
              <a:t>Machine</a:t>
            </a:r>
            <a:r>
              <a:rPr lang="hu-HU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hu-HU" dirty="0" err="1">
                <a:solidFill>
                  <a:schemeClr val="accent1">
                    <a:lumMod val="50000"/>
                  </a:schemeClr>
                </a:solidFill>
              </a:rPr>
              <a:t>Learning</a:t>
            </a:r>
            <a:endParaRPr lang="en-GB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AF9E2EB-3CCB-4D63-8743-3CFE529EB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20739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hu-HU" dirty="0">
              <a:solidFill>
                <a:schemeClr val="accent1">
                  <a:lumMod val="50000"/>
                </a:schemeClr>
              </a:solidFill>
            </a:endParaRPr>
          </a:p>
          <a:p>
            <a:pPr marL="0" indent="0" algn="ctr">
              <a:buNone/>
            </a:pPr>
            <a:r>
              <a:rPr lang="hu-HU" dirty="0">
                <a:solidFill>
                  <a:schemeClr val="accent1">
                    <a:lumMod val="50000"/>
                  </a:schemeClr>
                </a:solidFill>
              </a:rPr>
              <a:t>„The </a:t>
            </a:r>
            <a:r>
              <a:rPr lang="hu-HU" dirty="0" err="1">
                <a:solidFill>
                  <a:schemeClr val="accent1">
                    <a:lumMod val="50000"/>
                  </a:schemeClr>
                </a:solidFill>
              </a:rPr>
              <a:t>field</a:t>
            </a:r>
            <a:r>
              <a:rPr lang="hu-HU" dirty="0">
                <a:solidFill>
                  <a:schemeClr val="accent1">
                    <a:lumMod val="50000"/>
                  </a:schemeClr>
                </a:solidFill>
              </a:rPr>
              <a:t> of </a:t>
            </a:r>
            <a:r>
              <a:rPr lang="hu-HU" dirty="0" err="1">
                <a:solidFill>
                  <a:schemeClr val="accent1">
                    <a:lumMod val="50000"/>
                  </a:schemeClr>
                </a:solidFill>
              </a:rPr>
              <a:t>study</a:t>
            </a:r>
            <a:r>
              <a:rPr lang="hu-HU" dirty="0">
                <a:solidFill>
                  <a:schemeClr val="accent1">
                    <a:lumMod val="50000"/>
                  </a:schemeClr>
                </a:solidFill>
              </a:rPr>
              <a:t>  </a:t>
            </a:r>
            <a:r>
              <a:rPr lang="hu-HU" dirty="0" err="1">
                <a:solidFill>
                  <a:schemeClr val="accent1">
                    <a:lumMod val="50000"/>
                  </a:schemeClr>
                </a:solidFill>
              </a:rPr>
              <a:t>that</a:t>
            </a:r>
            <a:r>
              <a:rPr lang="hu-HU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hu-HU" dirty="0" err="1">
                <a:solidFill>
                  <a:schemeClr val="accent1">
                    <a:lumMod val="50000"/>
                  </a:schemeClr>
                </a:solidFill>
              </a:rPr>
              <a:t>gives</a:t>
            </a:r>
            <a:r>
              <a:rPr lang="hu-HU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hu-HU" dirty="0" err="1">
                <a:solidFill>
                  <a:schemeClr val="accent1">
                    <a:lumMod val="50000"/>
                  </a:schemeClr>
                </a:solidFill>
              </a:rPr>
              <a:t>computers</a:t>
            </a:r>
            <a:r>
              <a:rPr lang="hu-HU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hu-HU" dirty="0" err="1">
                <a:solidFill>
                  <a:schemeClr val="accent1">
                    <a:lumMod val="50000"/>
                  </a:schemeClr>
                </a:solidFill>
              </a:rPr>
              <a:t>the</a:t>
            </a:r>
            <a:r>
              <a:rPr lang="hu-HU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hu-HU" dirty="0" err="1">
                <a:solidFill>
                  <a:schemeClr val="accent1">
                    <a:lumMod val="50000"/>
                  </a:schemeClr>
                </a:solidFill>
              </a:rPr>
              <a:t>ability</a:t>
            </a:r>
            <a:r>
              <a:rPr lang="hu-HU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br>
              <a:rPr lang="hu-HU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hu-HU" dirty="0" err="1">
                <a:solidFill>
                  <a:schemeClr val="accent1">
                    <a:lumMod val="50000"/>
                  </a:schemeClr>
                </a:solidFill>
              </a:rPr>
              <a:t>to</a:t>
            </a:r>
            <a:r>
              <a:rPr lang="hu-HU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hu-HU" dirty="0" err="1">
                <a:solidFill>
                  <a:schemeClr val="accent1">
                    <a:lumMod val="50000"/>
                  </a:schemeClr>
                </a:solidFill>
              </a:rPr>
              <a:t>learn</a:t>
            </a:r>
            <a:r>
              <a:rPr lang="hu-HU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hu-HU" dirty="0" err="1">
                <a:solidFill>
                  <a:schemeClr val="accent1">
                    <a:lumMod val="50000"/>
                  </a:schemeClr>
                </a:solidFill>
              </a:rPr>
              <a:t>without</a:t>
            </a:r>
            <a:r>
              <a:rPr lang="hu-HU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hu-HU" dirty="0" err="1">
                <a:solidFill>
                  <a:schemeClr val="accent1">
                    <a:lumMod val="50000"/>
                  </a:schemeClr>
                </a:solidFill>
              </a:rPr>
              <a:t>being</a:t>
            </a:r>
            <a:r>
              <a:rPr lang="hu-HU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hu-HU" dirty="0" err="1">
                <a:solidFill>
                  <a:schemeClr val="accent1">
                    <a:lumMod val="50000"/>
                  </a:schemeClr>
                </a:solidFill>
              </a:rPr>
              <a:t>explicitly</a:t>
            </a:r>
            <a:r>
              <a:rPr lang="hu-HU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hu-HU" dirty="0" err="1">
                <a:solidFill>
                  <a:schemeClr val="accent1">
                    <a:lumMod val="50000"/>
                  </a:schemeClr>
                </a:solidFill>
              </a:rPr>
              <a:t>programmed</a:t>
            </a:r>
            <a:r>
              <a:rPr lang="hu-HU" dirty="0">
                <a:solidFill>
                  <a:schemeClr val="accent1">
                    <a:lumMod val="50000"/>
                  </a:schemeClr>
                </a:solidFill>
              </a:rPr>
              <a:t>.”</a:t>
            </a:r>
            <a:endParaRPr lang="en-GB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340B4FD8-7975-4C79-BA99-007588D80639}"/>
              </a:ext>
            </a:extLst>
          </p:cNvPr>
          <p:cNvSpPr/>
          <p:nvPr/>
        </p:nvSpPr>
        <p:spPr>
          <a:xfrm>
            <a:off x="8623223" y="3954093"/>
            <a:ext cx="17103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dirty="0">
                <a:solidFill>
                  <a:schemeClr val="accent1">
                    <a:lumMod val="50000"/>
                  </a:schemeClr>
                </a:solidFill>
              </a:rPr>
              <a:t>/Arthur Samuel/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816136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CAD0575-844B-4A91-9837-BC8F9DFA1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Example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552E765-CE30-40B5-9752-94908050D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0112" y="1814286"/>
            <a:ext cx="7848600" cy="3810000"/>
          </a:xfrm>
          <a:prstGeom prst="rect">
            <a:avLst/>
          </a:prstGeom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76B6D763-F99B-4718-8F88-DE8CF670B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0112" y="1814286"/>
            <a:ext cx="78486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4825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CAD0575-844B-4A91-9837-BC8F9DFA1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Example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552E765-CE30-40B5-9752-94908050D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0112" y="1814286"/>
            <a:ext cx="7848600" cy="3810000"/>
          </a:xfrm>
          <a:prstGeom prst="rect">
            <a:avLst/>
          </a:prstGeom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76B6D763-F99B-4718-8F88-DE8CF670B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0112" y="1814286"/>
            <a:ext cx="7848600" cy="38100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0C6DE9FD-2A25-4904-BBA6-01B44DC7D8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4874" y="1814286"/>
            <a:ext cx="7839075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1856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CAD0575-844B-4A91-9837-BC8F9DFA1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Example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552E765-CE30-40B5-9752-94908050D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0112" y="1814286"/>
            <a:ext cx="7848600" cy="3810000"/>
          </a:xfrm>
          <a:prstGeom prst="rect">
            <a:avLst/>
          </a:prstGeom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76B6D763-F99B-4718-8F88-DE8CF670B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0112" y="1814286"/>
            <a:ext cx="7848600" cy="38100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0C6DE9FD-2A25-4904-BBA6-01B44DC7D8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4874" y="1814286"/>
            <a:ext cx="7839075" cy="3800475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E75E0868-A33D-4508-A96C-3071DDDE74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65349" y="1804761"/>
            <a:ext cx="7829550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0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CAD0575-844B-4A91-9837-BC8F9DFA1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Example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552E765-CE30-40B5-9752-94908050D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0112" y="1814286"/>
            <a:ext cx="7848600" cy="3810000"/>
          </a:xfrm>
          <a:prstGeom prst="rect">
            <a:avLst/>
          </a:prstGeom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76B6D763-F99B-4718-8F88-DE8CF670B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0112" y="1814286"/>
            <a:ext cx="7848600" cy="38100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0C6DE9FD-2A25-4904-BBA6-01B44DC7D8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4874" y="1814286"/>
            <a:ext cx="7839075" cy="3800475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E75E0868-A33D-4508-A96C-3071DDDE74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65349" y="1804761"/>
            <a:ext cx="7829550" cy="3800475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8C1EB47A-7B1E-482A-9433-0E65A78A68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84398" y="1785711"/>
            <a:ext cx="7820025" cy="381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927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1D92BC4-92A5-4050-973F-2609452B3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Multiple</a:t>
            </a:r>
            <a:r>
              <a:rPr lang="hu-HU" dirty="0"/>
              <a:t> </a:t>
            </a:r>
            <a:r>
              <a:rPr lang="hu-HU" dirty="0" err="1"/>
              <a:t>variables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0F21615-B8C8-46A3-8477-9D127436E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470" y="1860396"/>
            <a:ext cx="2857500" cy="26289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CB763146-7A2B-4BDF-BC53-E066C572B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3207" y="1860396"/>
            <a:ext cx="5696209" cy="2167391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CB566956-EC02-4A31-9CA2-D26F2F631C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3207" y="4271890"/>
            <a:ext cx="4257675" cy="1181100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696273C3-3F23-46D8-A35B-AEED17A52D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3207" y="5697093"/>
            <a:ext cx="4648200" cy="84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6324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6A45F52-71C5-4639-A66E-CD56B8AED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Multiple</a:t>
            </a:r>
            <a:r>
              <a:rPr lang="hu-HU" dirty="0"/>
              <a:t> </a:t>
            </a:r>
            <a:r>
              <a:rPr lang="hu-HU" dirty="0" err="1"/>
              <a:t>features</a:t>
            </a:r>
            <a:r>
              <a:rPr lang="hu-HU" dirty="0"/>
              <a:t> </a:t>
            </a:r>
            <a:r>
              <a:rPr lang="hu-HU" dirty="0" err="1"/>
              <a:t>Linear</a:t>
            </a:r>
            <a:r>
              <a:rPr lang="hu-HU" dirty="0"/>
              <a:t> </a:t>
            </a:r>
            <a:r>
              <a:rPr lang="hu-HU" dirty="0" err="1"/>
              <a:t>regression</a:t>
            </a:r>
            <a:r>
              <a:rPr lang="hu-HU" dirty="0"/>
              <a:t> modell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CCB240ED-270F-4B33-A63E-09C348C6B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1951264"/>
            <a:ext cx="4823214" cy="1153879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532C20A4-30E1-4365-A799-E2DDB45C1D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3" y="3183313"/>
            <a:ext cx="5014895" cy="491373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B5520F1E-BF49-4635-801C-8D3F3A0BBC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413" y="3750737"/>
            <a:ext cx="4163484" cy="1186244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B248F352-6803-4DBD-A41D-847C9E5910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1413" y="5091194"/>
            <a:ext cx="2717004" cy="491373"/>
          </a:xfrm>
          <a:prstGeom prst="rect">
            <a:avLst/>
          </a:prstGeom>
        </p:spPr>
      </p:pic>
      <p:sp>
        <p:nvSpPr>
          <p:cNvPr id="8" name="Tartalom helye 2">
            <a:extLst>
              <a:ext uri="{FF2B5EF4-FFF2-40B4-BE49-F238E27FC236}">
                <a16:creationId xmlns:a16="http://schemas.microsoft.com/office/drawing/2014/main" id="{09168703-5366-41B2-9416-18EF2DEF77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5569259"/>
            <a:ext cx="7823200" cy="892931"/>
          </a:xfrm>
        </p:spPr>
        <p:txBody>
          <a:bodyPr>
            <a:normAutofit/>
          </a:bodyPr>
          <a:lstStyle/>
          <a:p>
            <a:r>
              <a:rPr lang="hu-HU" dirty="0" err="1"/>
              <a:t>This</a:t>
            </a:r>
            <a:r>
              <a:rPr lang="hu-HU" dirty="0"/>
              <a:t> </a:t>
            </a:r>
            <a:r>
              <a:rPr lang="hu-HU" dirty="0" err="1"/>
              <a:t>allows</a:t>
            </a:r>
            <a:r>
              <a:rPr lang="hu-HU" dirty="0"/>
              <a:t> </a:t>
            </a:r>
            <a:r>
              <a:rPr lang="hu-HU" dirty="0" err="1"/>
              <a:t>us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do</a:t>
            </a:r>
            <a:r>
              <a:rPr lang="hu-HU" dirty="0"/>
              <a:t> </a:t>
            </a:r>
            <a:r>
              <a:rPr lang="hu-HU" dirty="0" err="1"/>
              <a:t>matrix</a:t>
            </a:r>
            <a:r>
              <a:rPr lang="hu-HU" dirty="0"/>
              <a:t> </a:t>
            </a:r>
            <a:r>
              <a:rPr lang="hu-HU" dirty="0" err="1"/>
              <a:t>operations</a:t>
            </a:r>
            <a:r>
              <a:rPr lang="hu-HU" dirty="0"/>
              <a:t>.</a:t>
            </a:r>
            <a:endParaRPr lang="en-GB" dirty="0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226D0412-552C-4895-BA3B-6CCBAC2645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OpenSans"/>
              </a:rPr>
            </a:b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OpenSans"/>
              </a:rPr>
              <a:t>. This allows us to do matrix operations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EEBA27F4-8D67-4824-A23C-77A4A72A44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66096" y="1905979"/>
            <a:ext cx="4179680" cy="2012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9981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9B986EF-55E1-4940-BFE9-D2DD74188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Modifing</a:t>
            </a:r>
            <a:r>
              <a:rPr lang="hu-HU" dirty="0"/>
              <a:t> </a:t>
            </a:r>
            <a:r>
              <a:rPr lang="hu-HU" dirty="0" err="1"/>
              <a:t>Gradient</a:t>
            </a:r>
            <a:r>
              <a:rPr lang="hu-HU" dirty="0"/>
              <a:t> </a:t>
            </a:r>
            <a:r>
              <a:rPr lang="hu-HU" dirty="0" err="1"/>
              <a:t>Descent</a:t>
            </a:r>
            <a:r>
              <a:rPr lang="hu-HU" dirty="0"/>
              <a:t> </a:t>
            </a:r>
            <a:r>
              <a:rPr lang="hu-HU" dirty="0" err="1"/>
              <a:t>algorithm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015AD15-8325-4B35-AF1D-9DD8B9FB4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8230" y="1810917"/>
            <a:ext cx="4194627" cy="4213478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AABB5063-F9F7-4724-B3DC-8A6BD2C08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7745" y="1810917"/>
            <a:ext cx="3756026" cy="2209427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827EE2CF-F143-4093-A5DF-42B469B2B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7746" y="3978916"/>
            <a:ext cx="3756026" cy="2045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429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45CF23D-DE99-4EA5-BB76-44BCF0E7A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Feature</a:t>
            </a:r>
            <a:r>
              <a:rPr lang="hu-HU" dirty="0"/>
              <a:t> </a:t>
            </a:r>
            <a:r>
              <a:rPr lang="hu-HU" dirty="0" err="1"/>
              <a:t>Scaling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59A3184-FF57-4245-99BB-0E0BEA502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42469"/>
            <a:ext cx="9905999" cy="3018444"/>
          </a:xfrm>
        </p:spPr>
        <p:txBody>
          <a:bodyPr/>
          <a:lstStyle/>
          <a:p>
            <a:r>
              <a:rPr lang="hu-HU" dirty="0" err="1"/>
              <a:t>If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variables</a:t>
            </a:r>
            <a:r>
              <a:rPr lang="hu-HU" dirty="0"/>
              <a:t> </a:t>
            </a:r>
            <a:r>
              <a:rPr lang="hu-HU" dirty="0" err="1"/>
              <a:t>have</a:t>
            </a:r>
            <a:r>
              <a:rPr lang="hu-HU" dirty="0"/>
              <a:t> </a:t>
            </a:r>
            <a:r>
              <a:rPr lang="hu-HU" dirty="0" err="1"/>
              <a:t>different</a:t>
            </a:r>
            <a:r>
              <a:rPr lang="hu-HU" dirty="0"/>
              <a:t> </a:t>
            </a:r>
            <a:r>
              <a:rPr lang="hu-HU" dirty="0" err="1"/>
              <a:t>ranges</a:t>
            </a:r>
            <a:r>
              <a:rPr lang="hu-HU" dirty="0"/>
              <a:t> </a:t>
            </a:r>
            <a:r>
              <a:rPr lang="hu-HU" dirty="0" err="1"/>
              <a:t>it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slow</a:t>
            </a:r>
            <a:r>
              <a:rPr lang="hu-HU" dirty="0"/>
              <a:t> down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convergence</a:t>
            </a:r>
            <a:endParaRPr lang="hu-HU" dirty="0"/>
          </a:p>
          <a:p>
            <a:pPr lvl="1"/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example</a:t>
            </a:r>
            <a:r>
              <a:rPr lang="hu-HU" dirty="0"/>
              <a:t>: 	x</a:t>
            </a:r>
            <a:r>
              <a:rPr lang="hu-HU" baseline="-25000" dirty="0"/>
              <a:t>1</a:t>
            </a:r>
            <a:r>
              <a:rPr lang="hu-HU" dirty="0"/>
              <a:t> = </a:t>
            </a:r>
            <a:r>
              <a:rPr lang="hu-HU" dirty="0" err="1"/>
              <a:t>size</a:t>
            </a:r>
            <a:r>
              <a:rPr lang="hu-HU" dirty="0"/>
              <a:t> (0-2000 m</a:t>
            </a:r>
            <a:r>
              <a:rPr lang="hu-HU" baseline="30000" dirty="0"/>
              <a:t>2</a:t>
            </a:r>
            <a:r>
              <a:rPr lang="hu-HU" dirty="0"/>
              <a:t>)</a:t>
            </a:r>
            <a:br>
              <a:rPr lang="hu-HU" dirty="0"/>
            </a:br>
            <a:r>
              <a:rPr lang="hu-HU" dirty="0"/>
              <a:t>			x</a:t>
            </a:r>
            <a:r>
              <a:rPr lang="hu-HU" baseline="-25000" dirty="0"/>
              <a:t>2</a:t>
            </a:r>
            <a:r>
              <a:rPr lang="hu-HU" dirty="0"/>
              <a:t> = </a:t>
            </a:r>
            <a:r>
              <a:rPr lang="hu-HU" dirty="0" err="1"/>
              <a:t>number</a:t>
            </a:r>
            <a:r>
              <a:rPr lang="hu-HU" dirty="0"/>
              <a:t> of </a:t>
            </a:r>
            <a:r>
              <a:rPr lang="hu-HU" dirty="0" err="1"/>
              <a:t>bedrooms</a:t>
            </a:r>
            <a:r>
              <a:rPr lang="hu-HU" dirty="0"/>
              <a:t> (1-5)</a:t>
            </a:r>
          </a:p>
          <a:p>
            <a:r>
              <a:rPr lang="hu-HU" dirty="0"/>
              <a:t> </a:t>
            </a:r>
            <a:r>
              <a:rPr lang="hu-HU" dirty="0" err="1"/>
              <a:t>Get</a:t>
            </a:r>
            <a:r>
              <a:rPr lang="hu-HU" dirty="0"/>
              <a:t> </a:t>
            </a:r>
            <a:r>
              <a:rPr lang="hu-HU" dirty="0" err="1"/>
              <a:t>every</a:t>
            </a:r>
            <a:r>
              <a:rPr lang="hu-HU" dirty="0"/>
              <a:t> </a:t>
            </a:r>
            <a:r>
              <a:rPr lang="hu-HU" dirty="0" err="1"/>
              <a:t>feature</a:t>
            </a:r>
            <a:r>
              <a:rPr lang="hu-HU" dirty="0"/>
              <a:t> </a:t>
            </a:r>
            <a:r>
              <a:rPr lang="hu-HU" dirty="0" err="1"/>
              <a:t>into</a:t>
            </a:r>
            <a:r>
              <a:rPr lang="hu-HU" dirty="0"/>
              <a:t> </a:t>
            </a:r>
            <a:r>
              <a:rPr lang="hu-HU" dirty="0" err="1"/>
              <a:t>approximately</a:t>
            </a:r>
            <a:r>
              <a:rPr lang="hu-HU" dirty="0"/>
              <a:t> a -1… +1 range.</a:t>
            </a:r>
          </a:p>
          <a:p>
            <a:pPr lvl="1"/>
            <a:r>
              <a:rPr lang="hu-HU" b="1" dirty="0" err="1"/>
              <a:t>Feature</a:t>
            </a:r>
            <a:r>
              <a:rPr lang="hu-HU" b="1" dirty="0"/>
              <a:t> </a:t>
            </a:r>
            <a:r>
              <a:rPr lang="hu-HU" b="1" dirty="0" err="1"/>
              <a:t>scaling</a:t>
            </a:r>
            <a:endParaRPr lang="hu-HU" b="1" dirty="0"/>
          </a:p>
          <a:p>
            <a:pPr lvl="1"/>
            <a:r>
              <a:rPr lang="hu-HU" b="1" dirty="0" err="1"/>
              <a:t>Mean</a:t>
            </a:r>
            <a:r>
              <a:rPr lang="hu-HU" b="1" dirty="0"/>
              <a:t> </a:t>
            </a:r>
            <a:r>
              <a:rPr lang="hu-HU" b="1" dirty="0" err="1"/>
              <a:t>Normalization</a:t>
            </a:r>
            <a:endParaRPr lang="en-GB" b="1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5AF1469-6FA2-46A0-93CB-B75603360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9547" y="4505931"/>
            <a:ext cx="9347864" cy="1532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7388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729234C-E810-4F92-85EF-CDE943F67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Debugging</a:t>
            </a:r>
            <a:r>
              <a:rPr lang="hu-HU" dirty="0"/>
              <a:t> </a:t>
            </a:r>
            <a:r>
              <a:rPr lang="hu-HU" dirty="0" err="1"/>
              <a:t>Gradient</a:t>
            </a:r>
            <a:r>
              <a:rPr lang="hu-HU" dirty="0"/>
              <a:t> </a:t>
            </a:r>
            <a:r>
              <a:rPr lang="hu-HU" dirty="0" err="1"/>
              <a:t>descent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BB1C482-2AE4-46BC-87EA-EA1D47905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0171" y="1901143"/>
            <a:ext cx="4164125" cy="3781425"/>
          </a:xfrm>
        </p:spPr>
        <p:txBody>
          <a:bodyPr>
            <a:normAutofit lnSpcReduction="10000"/>
          </a:bodyPr>
          <a:lstStyle/>
          <a:p>
            <a:r>
              <a:rPr lang="hu-HU" dirty="0" err="1"/>
              <a:t>Automatic</a:t>
            </a:r>
            <a:r>
              <a:rPr lang="hu-HU" dirty="0"/>
              <a:t> </a:t>
            </a:r>
            <a:r>
              <a:rPr lang="hu-HU" dirty="0" err="1"/>
              <a:t>convergence</a:t>
            </a:r>
            <a:r>
              <a:rPr lang="hu-HU" dirty="0"/>
              <a:t> test</a:t>
            </a:r>
          </a:p>
          <a:p>
            <a:pPr lvl="1"/>
            <a:r>
              <a:rPr lang="hu-HU" dirty="0" err="1"/>
              <a:t>Declare</a:t>
            </a:r>
            <a:r>
              <a:rPr lang="hu-HU" dirty="0"/>
              <a:t> </a:t>
            </a:r>
            <a:r>
              <a:rPr lang="hu-HU" dirty="0" err="1"/>
              <a:t>convergence</a:t>
            </a:r>
            <a:r>
              <a:rPr lang="hu-HU" dirty="0"/>
              <a:t> </a:t>
            </a:r>
            <a:r>
              <a:rPr lang="hu-HU" dirty="0" err="1"/>
              <a:t>if</a:t>
            </a:r>
            <a:r>
              <a:rPr lang="hu-HU" dirty="0"/>
              <a:t> J(</a:t>
            </a:r>
            <a:r>
              <a:rPr lang="el-GR" sz="2400" dirty="0">
                <a:latin typeface="Gabriola" panose="04040605051002020D02" pitchFamily="82" charset="0"/>
              </a:rPr>
              <a:t>Θ</a:t>
            </a:r>
            <a:r>
              <a:rPr lang="hu-HU" dirty="0"/>
              <a:t>) </a:t>
            </a:r>
            <a:r>
              <a:rPr lang="hu-HU" dirty="0" err="1"/>
              <a:t>decreases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 less </a:t>
            </a:r>
            <a:r>
              <a:rPr lang="hu-HU" dirty="0" err="1"/>
              <a:t>than</a:t>
            </a:r>
            <a:r>
              <a:rPr lang="hu-HU" dirty="0"/>
              <a:t> </a:t>
            </a:r>
            <a:r>
              <a:rPr lang="el-GR" sz="2400" dirty="0">
                <a:latin typeface="Gabriola" panose="04040605051002020D02" pitchFamily="82" charset="0"/>
              </a:rPr>
              <a:t>ϵ</a:t>
            </a:r>
            <a:r>
              <a:rPr lang="hu-HU" dirty="0"/>
              <a:t> in </a:t>
            </a:r>
            <a:r>
              <a:rPr lang="hu-HU" dirty="0" err="1"/>
              <a:t>one</a:t>
            </a:r>
            <a:r>
              <a:rPr lang="hu-HU" dirty="0"/>
              <a:t> </a:t>
            </a:r>
            <a:r>
              <a:rPr lang="hu-HU" dirty="0" err="1"/>
              <a:t>operation</a:t>
            </a:r>
            <a:r>
              <a:rPr lang="hu-HU" dirty="0"/>
              <a:t>.</a:t>
            </a:r>
          </a:p>
          <a:p>
            <a:r>
              <a:rPr lang="hu-HU" dirty="0" err="1"/>
              <a:t>If</a:t>
            </a:r>
            <a:r>
              <a:rPr lang="hu-HU" dirty="0"/>
              <a:t> </a:t>
            </a:r>
            <a:r>
              <a:rPr lang="hu-HU" dirty="0" err="1"/>
              <a:t>gradient</a:t>
            </a:r>
            <a:r>
              <a:rPr lang="hu-HU" dirty="0"/>
              <a:t> </a:t>
            </a:r>
            <a:r>
              <a:rPr lang="hu-HU" dirty="0" err="1"/>
              <a:t>descent</a:t>
            </a:r>
            <a:r>
              <a:rPr lang="hu-HU" dirty="0"/>
              <a:t> </a:t>
            </a:r>
            <a:r>
              <a:rPr lang="hu-HU" dirty="0" err="1"/>
              <a:t>not</a:t>
            </a:r>
            <a:r>
              <a:rPr lang="hu-HU" dirty="0"/>
              <a:t> </a:t>
            </a:r>
            <a:r>
              <a:rPr lang="hu-HU" dirty="0" err="1"/>
              <a:t>working</a:t>
            </a:r>
            <a:r>
              <a:rPr lang="hu-HU" dirty="0"/>
              <a:t> </a:t>
            </a:r>
            <a:r>
              <a:rPr lang="hu-HU" dirty="0" err="1"/>
              <a:t>properly</a:t>
            </a:r>
            <a:r>
              <a:rPr lang="hu-HU" dirty="0"/>
              <a:t> </a:t>
            </a:r>
            <a:r>
              <a:rPr lang="hu-HU" dirty="0" err="1"/>
              <a:t>use</a:t>
            </a:r>
            <a:r>
              <a:rPr lang="hu-HU" dirty="0"/>
              <a:t> </a:t>
            </a:r>
            <a:r>
              <a:rPr lang="hu-HU" dirty="0" err="1"/>
              <a:t>smaller</a:t>
            </a:r>
            <a:r>
              <a:rPr lang="hu-HU" dirty="0"/>
              <a:t> </a:t>
            </a:r>
            <a:r>
              <a:rPr lang="el-GR" sz="2800" dirty="0">
                <a:latin typeface="Gabriola" panose="04040605051002020D02" pitchFamily="82" charset="0"/>
              </a:rPr>
              <a:t>α</a:t>
            </a:r>
            <a:endParaRPr lang="hu-HU" sz="2800" dirty="0">
              <a:latin typeface="Gabriola" panose="04040605051002020D02" pitchFamily="82" charset="0"/>
            </a:endParaRPr>
          </a:p>
          <a:p>
            <a:r>
              <a:rPr lang="hu-HU" dirty="0" err="1"/>
              <a:t>If</a:t>
            </a:r>
            <a:r>
              <a:rPr lang="hu-HU" dirty="0"/>
              <a:t> </a:t>
            </a:r>
            <a:r>
              <a:rPr lang="el-GR" sz="2800" dirty="0">
                <a:latin typeface="Gabriola" panose="04040605051002020D02" pitchFamily="82" charset="0"/>
              </a:rPr>
              <a:t>α</a:t>
            </a:r>
            <a:r>
              <a:rPr lang="el-GR" dirty="0">
                <a:latin typeface="Gabriola" panose="04040605051002020D02" pitchFamily="82" charset="0"/>
              </a:rPr>
              <a:t> </a:t>
            </a:r>
            <a:r>
              <a:rPr lang="hu-HU" dirty="0">
                <a:latin typeface="Gabriola" panose="04040605051002020D02" pitchFamily="82" charset="0"/>
              </a:rPr>
              <a:t> </a:t>
            </a:r>
            <a:r>
              <a:rPr lang="hu-HU" dirty="0"/>
              <a:t>is </a:t>
            </a:r>
            <a:r>
              <a:rPr lang="hu-HU" dirty="0" err="1"/>
              <a:t>too</a:t>
            </a:r>
            <a:r>
              <a:rPr lang="hu-HU" dirty="0"/>
              <a:t> </a:t>
            </a:r>
            <a:r>
              <a:rPr lang="hu-HU" dirty="0" err="1"/>
              <a:t>small</a:t>
            </a:r>
            <a:r>
              <a:rPr lang="hu-HU" dirty="0"/>
              <a:t>: </a:t>
            </a:r>
            <a:r>
              <a:rPr lang="hu-HU" dirty="0" err="1"/>
              <a:t>slow</a:t>
            </a:r>
            <a:r>
              <a:rPr lang="hu-HU" dirty="0"/>
              <a:t> </a:t>
            </a:r>
            <a:r>
              <a:rPr lang="hu-HU" dirty="0" err="1"/>
              <a:t>convergence</a:t>
            </a:r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C9368445-72C5-4402-8DA5-0AC414671E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1901144"/>
            <a:ext cx="4991100" cy="378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4049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43D2EC4-EEED-474B-9F59-932EC4DFF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Polinomial</a:t>
            </a:r>
            <a:r>
              <a:rPr lang="hu-HU" dirty="0"/>
              <a:t> </a:t>
            </a:r>
            <a:r>
              <a:rPr lang="hu-HU" dirty="0" err="1"/>
              <a:t>regression</a:t>
            </a:r>
            <a:endParaRPr lang="en-GB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B7E49499-B102-4D07-8AD1-90CEE48931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4956" y="1782049"/>
            <a:ext cx="8401007" cy="4457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384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71FDA72-E286-4FA2-B97A-EE8888726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Motivation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734492C-0A77-4B17-A93C-0F62866D3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Database</a:t>
            </a:r>
            <a:r>
              <a:rPr lang="hu-HU" dirty="0"/>
              <a:t> mining</a:t>
            </a:r>
          </a:p>
          <a:p>
            <a:r>
              <a:rPr lang="hu-HU" dirty="0" err="1"/>
              <a:t>Self</a:t>
            </a:r>
            <a:r>
              <a:rPr lang="hu-HU" dirty="0"/>
              <a:t> </a:t>
            </a:r>
            <a:r>
              <a:rPr lang="hu-HU" dirty="0" err="1"/>
              <a:t>programming</a:t>
            </a:r>
            <a:r>
              <a:rPr lang="hu-HU" dirty="0"/>
              <a:t> </a:t>
            </a:r>
            <a:r>
              <a:rPr lang="hu-HU" dirty="0" err="1"/>
              <a:t>applications</a:t>
            </a:r>
            <a:endParaRPr lang="hu-HU" dirty="0"/>
          </a:p>
          <a:p>
            <a:r>
              <a:rPr lang="hu-HU" dirty="0" err="1"/>
              <a:t>Understanding</a:t>
            </a:r>
            <a:r>
              <a:rPr lang="hu-HU" dirty="0"/>
              <a:t> human </a:t>
            </a:r>
            <a:r>
              <a:rPr lang="hu-HU" dirty="0" err="1"/>
              <a:t>learning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10219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3C9355A-4C48-40B3-AEA3-D473C6AD9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Normal</a:t>
            </a:r>
            <a:r>
              <a:rPr lang="hu-HU" dirty="0"/>
              <a:t> </a:t>
            </a:r>
            <a:r>
              <a:rPr lang="hu-HU" dirty="0" err="1"/>
              <a:t>equation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36FD59B3-4792-43B3-BF86-5EE8323A4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796" y="1785937"/>
            <a:ext cx="7024407" cy="3532683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8E1D27E6-CAC1-4BB3-A658-EABCA5941B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153" y="5574048"/>
            <a:ext cx="3213694" cy="575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1304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2601D76-DD68-4C9C-9045-46C771D71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Overview</a:t>
            </a:r>
            <a:endParaRPr lang="en-GB" dirty="0"/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1610AA8D-ABEF-4F16-A227-607DC831B5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0649" y="1675402"/>
            <a:ext cx="8207526" cy="3332825"/>
          </a:xfrm>
          <a:prstGeom prst="rect">
            <a:avLst/>
          </a:prstGeom>
        </p:spPr>
      </p:pic>
      <p:sp>
        <p:nvSpPr>
          <p:cNvPr id="6" name="Tartalom helye 2">
            <a:extLst>
              <a:ext uri="{FF2B5EF4-FFF2-40B4-BE49-F238E27FC236}">
                <a16:creationId xmlns:a16="http://schemas.microsoft.com/office/drawing/2014/main" id="{46A9E8CF-6F16-4E47-B38A-42520795525C}"/>
              </a:ext>
            </a:extLst>
          </p:cNvPr>
          <p:cNvSpPr txBox="1">
            <a:spLocks/>
          </p:cNvSpPr>
          <p:nvPr/>
        </p:nvSpPr>
        <p:spPr>
          <a:xfrm>
            <a:off x="1990649" y="5182597"/>
            <a:ext cx="9056762" cy="13943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/>
              <a:t> In </a:t>
            </a:r>
            <a:r>
              <a:rPr lang="hu-HU" dirty="0" err="1"/>
              <a:t>case</a:t>
            </a:r>
            <a:r>
              <a:rPr lang="hu-HU" dirty="0"/>
              <a:t> of non </a:t>
            </a:r>
            <a:r>
              <a:rPr lang="hu-HU" dirty="0" err="1"/>
              <a:t>invertible</a:t>
            </a:r>
            <a:r>
              <a:rPr lang="hu-HU" dirty="0"/>
              <a:t> </a:t>
            </a:r>
            <a:r>
              <a:rPr lang="hu-HU" dirty="0" err="1"/>
              <a:t>matrix</a:t>
            </a:r>
            <a:r>
              <a:rPr lang="hu-HU" dirty="0"/>
              <a:t>:</a:t>
            </a:r>
          </a:p>
          <a:p>
            <a:pPr marL="457200" lvl="1" indent="0">
              <a:buNone/>
            </a:pPr>
            <a:r>
              <a:rPr lang="hu-HU" dirty="0" err="1"/>
              <a:t>Octave</a:t>
            </a:r>
            <a:r>
              <a:rPr lang="hu-HU" dirty="0"/>
              <a:t>: </a:t>
            </a:r>
            <a:r>
              <a:rPr lang="hu-HU" b="1" dirty="0" err="1"/>
              <a:t>pinv</a:t>
            </a:r>
            <a:r>
              <a:rPr lang="hu-HU" b="1" dirty="0"/>
              <a:t>() </a:t>
            </a:r>
            <a:r>
              <a:rPr lang="hu-HU" dirty="0" err="1"/>
              <a:t>function</a:t>
            </a:r>
            <a:r>
              <a:rPr lang="hu-HU" dirty="0"/>
              <a:t> (</a:t>
            </a:r>
            <a:r>
              <a:rPr lang="hu-HU" dirty="0" err="1"/>
              <a:t>pseudo</a:t>
            </a:r>
            <a:r>
              <a:rPr lang="hu-HU" dirty="0"/>
              <a:t> </a:t>
            </a:r>
            <a:r>
              <a:rPr lang="hu-HU" dirty="0" err="1"/>
              <a:t>inverse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3500488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74C6760-A525-4F27-8F44-7B95552D9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5334413"/>
          </a:xfrm>
        </p:spPr>
        <p:txBody>
          <a:bodyPr>
            <a:normAutofit/>
          </a:bodyPr>
          <a:lstStyle/>
          <a:p>
            <a:r>
              <a:rPr lang="hu-HU" sz="7200" dirty="0" err="1"/>
              <a:t>Logistic</a:t>
            </a:r>
            <a:r>
              <a:rPr lang="hu-HU" sz="7200" dirty="0"/>
              <a:t> </a:t>
            </a:r>
            <a:r>
              <a:rPr lang="hu-HU" sz="7200" dirty="0" err="1"/>
              <a:t>Regression</a:t>
            </a:r>
            <a:endParaRPr lang="en-GB" sz="7200" dirty="0"/>
          </a:p>
        </p:txBody>
      </p:sp>
    </p:spTree>
    <p:extLst>
      <p:ext uri="{BB962C8B-B14F-4D97-AF65-F5344CB8AC3E}">
        <p14:creationId xmlns:p14="http://schemas.microsoft.com/office/powerpoint/2010/main" val="16674690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1A460C2-FD67-4DBF-A415-CCAF00F64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Classification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D6D8B13-2B36-4EAB-B665-25E656A992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6895682" cy="2739608"/>
          </a:xfrm>
        </p:spPr>
        <p:txBody>
          <a:bodyPr>
            <a:normAutofit/>
          </a:bodyPr>
          <a:lstStyle/>
          <a:p>
            <a:r>
              <a:rPr lang="hu-HU" dirty="0"/>
              <a:t>y = 0 </a:t>
            </a:r>
            <a:r>
              <a:rPr lang="hu-HU" dirty="0" err="1"/>
              <a:t>or</a:t>
            </a:r>
            <a:r>
              <a:rPr lang="hu-HU" dirty="0"/>
              <a:t> 1</a:t>
            </a:r>
          </a:p>
          <a:p>
            <a:r>
              <a:rPr lang="hu-HU" dirty="0" err="1"/>
              <a:t>Sigmoid</a:t>
            </a:r>
            <a:r>
              <a:rPr lang="hu-HU" dirty="0"/>
              <a:t> </a:t>
            </a:r>
            <a:r>
              <a:rPr lang="hu-HU" dirty="0" err="1"/>
              <a:t>Function</a:t>
            </a:r>
            <a:r>
              <a:rPr lang="hu-HU" dirty="0"/>
              <a:t> (</a:t>
            </a:r>
            <a:r>
              <a:rPr lang="hu-HU" dirty="0" err="1"/>
              <a:t>also</a:t>
            </a:r>
            <a:r>
              <a:rPr lang="hu-HU" dirty="0"/>
              <a:t> </a:t>
            </a:r>
            <a:r>
              <a:rPr lang="hu-HU" dirty="0" err="1"/>
              <a:t>called</a:t>
            </a:r>
            <a:r>
              <a:rPr lang="hu-HU" dirty="0"/>
              <a:t> </a:t>
            </a:r>
            <a:r>
              <a:rPr lang="hu-HU" dirty="0" err="1"/>
              <a:t>Logistic</a:t>
            </a:r>
            <a:r>
              <a:rPr lang="hu-HU" dirty="0"/>
              <a:t> </a:t>
            </a:r>
            <a:r>
              <a:rPr lang="hu-HU" dirty="0" err="1"/>
              <a:t>Function</a:t>
            </a:r>
            <a:r>
              <a:rPr lang="hu-HU" dirty="0"/>
              <a:t>)</a:t>
            </a:r>
          </a:p>
          <a:p>
            <a:r>
              <a:rPr lang="hu-HU" dirty="0"/>
              <a:t>h(x) </a:t>
            </a:r>
            <a:r>
              <a:rPr lang="hu-HU" dirty="0" err="1"/>
              <a:t>will</a:t>
            </a:r>
            <a:r>
              <a:rPr lang="hu-HU" dirty="0"/>
              <a:t> </a:t>
            </a:r>
            <a:r>
              <a:rPr lang="hu-HU" dirty="0" err="1"/>
              <a:t>give</a:t>
            </a:r>
            <a:r>
              <a:rPr lang="hu-HU" dirty="0"/>
              <a:t> </a:t>
            </a:r>
            <a:r>
              <a:rPr lang="hu-HU" dirty="0" err="1"/>
              <a:t>us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probability</a:t>
            </a:r>
            <a:r>
              <a:rPr lang="hu-HU" dirty="0"/>
              <a:t> </a:t>
            </a:r>
            <a:r>
              <a:rPr lang="hu-HU" dirty="0" err="1"/>
              <a:t>that</a:t>
            </a:r>
            <a:r>
              <a:rPr lang="hu-HU" dirty="0"/>
              <a:t> </a:t>
            </a:r>
            <a:r>
              <a:rPr lang="hu-HU" dirty="0" err="1"/>
              <a:t>our</a:t>
            </a:r>
            <a:r>
              <a:rPr lang="hu-HU" dirty="0"/>
              <a:t> output is 1.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CD678EE4-F8F3-412E-89DF-D7A3FF7AA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9429" y="2097088"/>
            <a:ext cx="2615616" cy="1984260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A8B498DA-081A-4399-8A4A-1F89372B3A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1587" y="5231732"/>
            <a:ext cx="7105650" cy="1143000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0F7DB724-EECE-44D4-B8A6-630943A1E0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2840" y="4016611"/>
            <a:ext cx="4926608" cy="763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1083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29D1185-4968-45BD-8A4C-266054A1A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Decision </a:t>
            </a:r>
            <a:r>
              <a:rPr lang="hu-HU" dirty="0" err="1"/>
              <a:t>boundary</a:t>
            </a:r>
            <a:r>
              <a:rPr lang="hu-HU" dirty="0"/>
              <a:t> - </a:t>
            </a:r>
            <a:r>
              <a:rPr lang="hu-HU" dirty="0" err="1"/>
              <a:t>Linear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3EACFAAD-6522-489F-A41B-59B8823C15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1865898"/>
            <a:ext cx="9414292" cy="2631324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00A8ECC5-1495-4423-B93D-B00D140CE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3" y="4784665"/>
            <a:ext cx="4295775" cy="581025"/>
          </a:xfrm>
          <a:prstGeom prst="rect">
            <a:avLst/>
          </a:prstGeom>
        </p:spPr>
      </p:pic>
      <p:cxnSp>
        <p:nvCxnSpPr>
          <p:cNvPr id="7" name="Egyenes összekötő 6">
            <a:extLst>
              <a:ext uri="{FF2B5EF4-FFF2-40B4-BE49-F238E27FC236}">
                <a16:creationId xmlns:a16="http://schemas.microsoft.com/office/drawing/2014/main" id="{D18B3105-10F6-4085-AD2B-76F3318F9745}"/>
              </a:ext>
            </a:extLst>
          </p:cNvPr>
          <p:cNvCxnSpPr>
            <a:cxnSpLocks/>
          </p:cNvCxnSpPr>
          <p:nvPr/>
        </p:nvCxnSpPr>
        <p:spPr>
          <a:xfrm>
            <a:off x="1636295" y="2189527"/>
            <a:ext cx="2029694" cy="2038524"/>
          </a:xfrm>
          <a:prstGeom prst="line">
            <a:avLst/>
          </a:prstGeom>
          <a:ln w="28575">
            <a:solidFill>
              <a:srgbClr val="E61A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60797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672C836-BDA9-4A15-A87E-4ADEB0D8C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Decision </a:t>
            </a:r>
            <a:r>
              <a:rPr lang="hu-HU" dirty="0" err="1"/>
              <a:t>boundary</a:t>
            </a:r>
            <a:r>
              <a:rPr lang="hu-HU" dirty="0"/>
              <a:t> – Non-</a:t>
            </a:r>
            <a:r>
              <a:rPr lang="hu-HU" dirty="0" err="1"/>
              <a:t>Linear</a:t>
            </a:r>
            <a:endParaRPr lang="en-GB" dirty="0"/>
          </a:p>
        </p:txBody>
      </p:sp>
      <p:grpSp>
        <p:nvGrpSpPr>
          <p:cNvPr id="13" name="Csoportba foglalás 12">
            <a:extLst>
              <a:ext uri="{FF2B5EF4-FFF2-40B4-BE49-F238E27FC236}">
                <a16:creationId xmlns:a16="http://schemas.microsoft.com/office/drawing/2014/main" id="{DEC6178E-CBBC-4D94-8BD2-AEF30E237932}"/>
              </a:ext>
            </a:extLst>
          </p:cNvPr>
          <p:cNvGrpSpPr/>
          <p:nvPr/>
        </p:nvGrpSpPr>
        <p:grpSpPr>
          <a:xfrm>
            <a:off x="2291464" y="1776456"/>
            <a:ext cx="7087481" cy="2446440"/>
            <a:chOff x="1141412" y="1738014"/>
            <a:chExt cx="7087481" cy="2446440"/>
          </a:xfrm>
        </p:grpSpPr>
        <p:grpSp>
          <p:nvGrpSpPr>
            <p:cNvPr id="12" name="Csoportba foglalás 11">
              <a:extLst>
                <a:ext uri="{FF2B5EF4-FFF2-40B4-BE49-F238E27FC236}">
                  <a16:creationId xmlns:a16="http://schemas.microsoft.com/office/drawing/2014/main" id="{404770F8-BF48-441D-86C7-E14ECDB43478}"/>
                </a:ext>
              </a:extLst>
            </p:cNvPr>
            <p:cNvGrpSpPr/>
            <p:nvPr/>
          </p:nvGrpSpPr>
          <p:grpSpPr>
            <a:xfrm>
              <a:off x="1141412" y="1738014"/>
              <a:ext cx="7087481" cy="2446440"/>
              <a:chOff x="1141412" y="1738014"/>
              <a:chExt cx="7087481" cy="2446440"/>
            </a:xfrm>
          </p:grpSpPr>
          <p:pic>
            <p:nvPicPr>
              <p:cNvPr id="5" name="Kép 4">
                <a:extLst>
                  <a:ext uri="{FF2B5EF4-FFF2-40B4-BE49-F238E27FC236}">
                    <a16:creationId xmlns:a16="http://schemas.microsoft.com/office/drawing/2014/main" id="{A6E64991-70CB-410E-9FA1-C8F28D37F6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141412" y="1738014"/>
                <a:ext cx="7087481" cy="2446440"/>
              </a:xfrm>
              <a:prstGeom prst="rect">
                <a:avLst/>
              </a:prstGeom>
            </p:spPr>
          </p:pic>
          <p:pic>
            <p:nvPicPr>
              <p:cNvPr id="6" name="Kép 5">
                <a:extLst>
                  <a:ext uri="{FF2B5EF4-FFF2-40B4-BE49-F238E27FC236}">
                    <a16:creationId xmlns:a16="http://schemas.microsoft.com/office/drawing/2014/main" id="{D63F14E6-BA16-4B3B-9868-4077637C5F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04543" y="3553916"/>
                <a:ext cx="4324350" cy="542925"/>
              </a:xfrm>
              <a:prstGeom prst="rect">
                <a:avLst/>
              </a:prstGeom>
            </p:spPr>
          </p:pic>
        </p:grpSp>
        <p:sp>
          <p:nvSpPr>
            <p:cNvPr id="7" name="Ellipszis 6">
              <a:extLst>
                <a:ext uri="{FF2B5EF4-FFF2-40B4-BE49-F238E27FC236}">
                  <a16:creationId xmlns:a16="http://schemas.microsoft.com/office/drawing/2014/main" id="{1EA15C03-F3C3-4BB3-AEA4-FF5AC21099DE}"/>
                </a:ext>
              </a:extLst>
            </p:cNvPr>
            <p:cNvSpPr/>
            <p:nvPr/>
          </p:nvSpPr>
          <p:spPr>
            <a:xfrm>
              <a:off x="1963024" y="2525086"/>
              <a:ext cx="1057013" cy="1028830"/>
            </a:xfrm>
            <a:prstGeom prst="ellipse">
              <a:avLst/>
            </a:prstGeom>
            <a:noFill/>
            <a:ln w="38100">
              <a:solidFill>
                <a:srgbClr val="E61AC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1" name="Csoportba foglalás 10">
            <a:extLst>
              <a:ext uri="{FF2B5EF4-FFF2-40B4-BE49-F238E27FC236}">
                <a16:creationId xmlns:a16="http://schemas.microsoft.com/office/drawing/2014/main" id="{A760D263-C72D-4CC1-94AD-E42BE0B9379D}"/>
              </a:ext>
            </a:extLst>
          </p:cNvPr>
          <p:cNvGrpSpPr/>
          <p:nvPr/>
        </p:nvGrpSpPr>
        <p:grpSpPr>
          <a:xfrm>
            <a:off x="2291464" y="4442419"/>
            <a:ext cx="7087481" cy="2008716"/>
            <a:chOff x="1141412" y="4612452"/>
            <a:chExt cx="6200775" cy="1504950"/>
          </a:xfrm>
        </p:grpSpPr>
        <p:pic>
          <p:nvPicPr>
            <p:cNvPr id="8" name="Kép 7">
              <a:extLst>
                <a:ext uri="{FF2B5EF4-FFF2-40B4-BE49-F238E27FC236}">
                  <a16:creationId xmlns:a16="http://schemas.microsoft.com/office/drawing/2014/main" id="{EF2F2475-9844-4D1A-AFC9-0023CF6BDD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41412" y="4612452"/>
              <a:ext cx="6200775" cy="1504950"/>
            </a:xfrm>
            <a:prstGeom prst="rect">
              <a:avLst/>
            </a:prstGeom>
          </p:spPr>
        </p:pic>
        <p:sp>
          <p:nvSpPr>
            <p:cNvPr id="9" name="Téglalap 8">
              <a:extLst>
                <a:ext uri="{FF2B5EF4-FFF2-40B4-BE49-F238E27FC236}">
                  <a16:creationId xmlns:a16="http://schemas.microsoft.com/office/drawing/2014/main" id="{0A3CBBAE-28F3-4C18-91F6-B563BA6A3213}"/>
                </a:ext>
              </a:extLst>
            </p:cNvPr>
            <p:cNvSpPr/>
            <p:nvPr/>
          </p:nvSpPr>
          <p:spPr>
            <a:xfrm>
              <a:off x="3078760" y="4612452"/>
              <a:ext cx="4177717" cy="395776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Téglalap 9">
              <a:extLst>
                <a:ext uri="{FF2B5EF4-FFF2-40B4-BE49-F238E27FC236}">
                  <a16:creationId xmlns:a16="http://schemas.microsoft.com/office/drawing/2014/main" id="{9BBAC000-F566-4424-A265-446A532ABAC6}"/>
                </a:ext>
              </a:extLst>
            </p:cNvPr>
            <p:cNvSpPr/>
            <p:nvPr/>
          </p:nvSpPr>
          <p:spPr>
            <a:xfrm>
              <a:off x="2147582" y="4612452"/>
              <a:ext cx="318781" cy="15249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243951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9C8F88-9E74-425B-BE7B-23E8626EC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Example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A772694-8204-403A-8625-72D847A9F5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ex2.m and ex2_reg.m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EC2CF5F-8D45-46E7-BD4D-370053E105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920" y="2783484"/>
            <a:ext cx="3876781" cy="3007717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2930B7E0-F669-4D5A-BEB8-477C879C4A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5556" y="2777580"/>
            <a:ext cx="3876782" cy="3013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8880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4A3C40C-D293-4CA1-A568-B34AD0538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Cost </a:t>
            </a:r>
            <a:r>
              <a:rPr lang="hu-HU" dirty="0" err="1"/>
              <a:t>function</a:t>
            </a:r>
            <a:r>
              <a:rPr lang="hu-HU" dirty="0"/>
              <a:t> – </a:t>
            </a:r>
            <a:r>
              <a:rPr lang="hu-HU" dirty="0" err="1"/>
              <a:t>Logistic</a:t>
            </a:r>
            <a:r>
              <a:rPr lang="hu-HU" dirty="0"/>
              <a:t> </a:t>
            </a:r>
            <a:r>
              <a:rPr lang="hu-HU" dirty="0" err="1"/>
              <a:t>regression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F5D553E-8465-4FEF-892B-01D1C6DD3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59394"/>
            <a:ext cx="6815472" cy="3831807"/>
          </a:xfrm>
        </p:spPr>
        <p:txBody>
          <a:bodyPr/>
          <a:lstStyle/>
          <a:p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cannot</a:t>
            </a:r>
            <a:r>
              <a:rPr lang="hu-HU" dirty="0"/>
              <a:t> </a:t>
            </a:r>
            <a:r>
              <a:rPr lang="hu-HU" dirty="0" err="1"/>
              <a:t>use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same</a:t>
            </a:r>
            <a:r>
              <a:rPr lang="hu-HU" dirty="0"/>
              <a:t> cost </a:t>
            </a:r>
            <a:r>
              <a:rPr lang="hu-HU" dirty="0" err="1"/>
              <a:t>function</a:t>
            </a:r>
            <a:r>
              <a:rPr lang="hu-HU" dirty="0"/>
              <a:t> </a:t>
            </a:r>
            <a:r>
              <a:rPr lang="hu-HU" dirty="0" err="1"/>
              <a:t>that</a:t>
            </a:r>
            <a:r>
              <a:rPr lang="hu-HU" dirty="0"/>
              <a:t>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use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linear</a:t>
            </a:r>
            <a:r>
              <a:rPr lang="hu-HU" dirty="0"/>
              <a:t> </a:t>
            </a:r>
            <a:r>
              <a:rPr lang="hu-HU" dirty="0" err="1"/>
              <a:t>regression</a:t>
            </a:r>
            <a:r>
              <a:rPr lang="hu-HU" dirty="0"/>
              <a:t> </a:t>
            </a:r>
            <a:r>
              <a:rPr lang="hu-HU" dirty="0" err="1"/>
              <a:t>because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Logistic</a:t>
            </a:r>
            <a:r>
              <a:rPr lang="hu-HU" dirty="0"/>
              <a:t> </a:t>
            </a:r>
            <a:r>
              <a:rPr lang="hu-HU" dirty="0" err="1"/>
              <a:t>Function</a:t>
            </a:r>
            <a:r>
              <a:rPr lang="hu-HU" dirty="0"/>
              <a:t> </a:t>
            </a:r>
            <a:r>
              <a:rPr lang="hu-HU" dirty="0" err="1"/>
              <a:t>will</a:t>
            </a:r>
            <a:r>
              <a:rPr lang="hu-HU" dirty="0"/>
              <a:t> </a:t>
            </a:r>
            <a:r>
              <a:rPr lang="hu-HU" dirty="0" err="1"/>
              <a:t>cause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output </a:t>
            </a:r>
            <a:r>
              <a:rPr lang="hu-HU" dirty="0" err="1"/>
              <a:t>to</a:t>
            </a:r>
            <a:r>
              <a:rPr lang="hu-HU" dirty="0"/>
              <a:t> be </a:t>
            </a:r>
            <a:r>
              <a:rPr lang="hu-HU" dirty="0" err="1"/>
              <a:t>wavy</a:t>
            </a:r>
            <a:r>
              <a:rPr lang="hu-HU" dirty="0"/>
              <a:t>, </a:t>
            </a:r>
            <a:r>
              <a:rPr lang="hu-HU" dirty="0" err="1"/>
              <a:t>causing</a:t>
            </a:r>
            <a:r>
              <a:rPr lang="hu-HU" dirty="0"/>
              <a:t> </a:t>
            </a:r>
            <a:r>
              <a:rPr lang="hu-HU" dirty="0" err="1"/>
              <a:t>many</a:t>
            </a:r>
            <a:r>
              <a:rPr lang="hu-HU" dirty="0"/>
              <a:t> local </a:t>
            </a:r>
            <a:r>
              <a:rPr lang="hu-HU" dirty="0" err="1"/>
              <a:t>optima</a:t>
            </a:r>
            <a:r>
              <a:rPr lang="hu-HU" dirty="0"/>
              <a:t> and </a:t>
            </a:r>
            <a:r>
              <a:rPr lang="hu-HU" dirty="0" err="1"/>
              <a:t>it</a:t>
            </a:r>
            <a:r>
              <a:rPr lang="hu-HU" dirty="0"/>
              <a:t> </a:t>
            </a:r>
            <a:r>
              <a:rPr lang="hu-HU" dirty="0" err="1"/>
              <a:t>will</a:t>
            </a:r>
            <a:r>
              <a:rPr lang="hu-HU" dirty="0"/>
              <a:t> </a:t>
            </a:r>
            <a:r>
              <a:rPr lang="hu-HU" dirty="0" err="1"/>
              <a:t>not</a:t>
            </a:r>
            <a:r>
              <a:rPr lang="hu-HU" dirty="0"/>
              <a:t> be a </a:t>
            </a:r>
            <a:r>
              <a:rPr lang="hu-HU" dirty="0" err="1"/>
              <a:t>convex</a:t>
            </a:r>
            <a:r>
              <a:rPr lang="hu-HU" dirty="0"/>
              <a:t> </a:t>
            </a:r>
            <a:r>
              <a:rPr lang="hu-HU" dirty="0" err="1"/>
              <a:t>function</a:t>
            </a:r>
            <a:r>
              <a:rPr lang="hu-HU" dirty="0"/>
              <a:t>.</a:t>
            </a:r>
          </a:p>
          <a:p>
            <a:r>
              <a:rPr lang="hu-HU" dirty="0" err="1"/>
              <a:t>Logistic</a:t>
            </a:r>
            <a:r>
              <a:rPr lang="hu-HU" dirty="0"/>
              <a:t> </a:t>
            </a:r>
            <a:r>
              <a:rPr lang="hu-HU" dirty="0" err="1"/>
              <a:t>Regression</a:t>
            </a:r>
            <a:r>
              <a:rPr lang="hu-HU" dirty="0"/>
              <a:t> Cost </a:t>
            </a:r>
            <a:r>
              <a:rPr lang="hu-HU" dirty="0" err="1"/>
              <a:t>function</a:t>
            </a:r>
            <a:r>
              <a:rPr lang="hu-HU" dirty="0"/>
              <a:t>:</a:t>
            </a:r>
          </a:p>
          <a:p>
            <a:endParaRPr lang="hu-HU" dirty="0"/>
          </a:p>
          <a:p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728ECF65-5E61-48E0-B5CB-3E5410768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998" y="4474145"/>
            <a:ext cx="5100638" cy="1485900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D4498E2E-4091-4494-A8E7-FA1048ABB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3244" y="1959394"/>
            <a:ext cx="2306554" cy="1916826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DEBD90E3-3FF3-43DA-8F7E-780FB8CE36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9608" y="4138044"/>
            <a:ext cx="2233826" cy="2158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6476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92F9FAD-A8DE-4564-BE34-0EF721846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Cost </a:t>
            </a:r>
            <a:r>
              <a:rPr lang="hu-HU" dirty="0" err="1"/>
              <a:t>Function</a:t>
            </a:r>
            <a:endParaRPr lang="en-GB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15B1B527-09E3-4292-905F-3C0951F63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4197805"/>
            <a:ext cx="4238625" cy="1104900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D11C1970-260D-4012-8D77-7CB9DC150D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3" y="2162969"/>
            <a:ext cx="8982075" cy="185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2345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7EC5624-C048-43CB-9755-234A5FD93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Optimization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D5190D5C-CF17-4F15-872C-AF9C9D05A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530" y="1701310"/>
            <a:ext cx="8126940" cy="2527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624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49AAB6-787C-4653-9F60-9B5185DFF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Algorithms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be…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B90E90F-7BEC-4D77-A7AD-505BBBE00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Supervised</a:t>
            </a:r>
            <a:r>
              <a:rPr lang="hu-HU" dirty="0"/>
              <a:t> </a:t>
            </a:r>
            <a:r>
              <a:rPr lang="hu-HU" dirty="0" err="1"/>
              <a:t>learning</a:t>
            </a:r>
            <a:r>
              <a:rPr lang="hu-HU" dirty="0"/>
              <a:t> („</a:t>
            </a:r>
            <a:r>
              <a:rPr lang="hu-HU" dirty="0" err="1"/>
              <a:t>right</a:t>
            </a:r>
            <a:r>
              <a:rPr lang="hu-HU" dirty="0"/>
              <a:t> </a:t>
            </a:r>
            <a:r>
              <a:rPr lang="hu-HU" dirty="0" err="1"/>
              <a:t>answer</a:t>
            </a:r>
            <a:r>
              <a:rPr lang="hu-HU" dirty="0"/>
              <a:t>” is </a:t>
            </a:r>
            <a:r>
              <a:rPr lang="hu-HU" dirty="0" err="1"/>
              <a:t>given</a:t>
            </a:r>
            <a:r>
              <a:rPr lang="hu-HU" dirty="0"/>
              <a:t>)</a:t>
            </a:r>
          </a:p>
          <a:p>
            <a:pPr lvl="1"/>
            <a:r>
              <a:rPr lang="hu-HU" dirty="0" err="1"/>
              <a:t>Regression</a:t>
            </a:r>
            <a:r>
              <a:rPr lang="hu-HU" dirty="0"/>
              <a:t> (</a:t>
            </a:r>
            <a:r>
              <a:rPr lang="hu-HU" dirty="0" err="1"/>
              <a:t>predict</a:t>
            </a:r>
            <a:r>
              <a:rPr lang="hu-HU" dirty="0"/>
              <a:t> </a:t>
            </a:r>
            <a:r>
              <a:rPr lang="hu-HU" dirty="0" err="1"/>
              <a:t>continous</a:t>
            </a:r>
            <a:r>
              <a:rPr lang="hu-HU" dirty="0"/>
              <a:t> </a:t>
            </a:r>
            <a:r>
              <a:rPr lang="hu-HU" dirty="0" err="1"/>
              <a:t>valued</a:t>
            </a:r>
            <a:r>
              <a:rPr lang="hu-HU" dirty="0"/>
              <a:t> output)</a:t>
            </a:r>
          </a:p>
          <a:p>
            <a:pPr lvl="1"/>
            <a:r>
              <a:rPr lang="hu-HU" dirty="0" err="1"/>
              <a:t>Classification</a:t>
            </a:r>
            <a:r>
              <a:rPr lang="hu-HU" dirty="0"/>
              <a:t> (</a:t>
            </a:r>
            <a:r>
              <a:rPr lang="hu-HU" dirty="0" err="1"/>
              <a:t>discrete</a:t>
            </a:r>
            <a:r>
              <a:rPr lang="hu-HU" dirty="0"/>
              <a:t> </a:t>
            </a:r>
            <a:r>
              <a:rPr lang="hu-HU" dirty="0" err="1"/>
              <a:t>valued</a:t>
            </a:r>
            <a:r>
              <a:rPr lang="hu-HU" dirty="0"/>
              <a:t> output, 0 </a:t>
            </a:r>
            <a:r>
              <a:rPr lang="hu-HU" dirty="0" err="1"/>
              <a:t>or</a:t>
            </a:r>
            <a:r>
              <a:rPr lang="hu-HU" dirty="0"/>
              <a:t> 1)</a:t>
            </a:r>
          </a:p>
          <a:p>
            <a:r>
              <a:rPr lang="hu-HU" dirty="0" err="1"/>
              <a:t>Unsupervised</a:t>
            </a:r>
            <a:r>
              <a:rPr lang="hu-HU" dirty="0"/>
              <a:t> </a:t>
            </a:r>
            <a:r>
              <a:rPr lang="hu-HU" dirty="0" err="1"/>
              <a:t>learning</a:t>
            </a:r>
            <a:endParaRPr lang="hu-HU" dirty="0"/>
          </a:p>
          <a:p>
            <a:pPr lvl="1"/>
            <a:r>
              <a:rPr lang="hu-HU" dirty="0"/>
              <a:t>Market </a:t>
            </a:r>
            <a:r>
              <a:rPr lang="hu-HU" dirty="0" err="1"/>
              <a:t>segmentation</a:t>
            </a:r>
            <a:endParaRPr lang="hu-HU" dirty="0"/>
          </a:p>
          <a:p>
            <a:pPr lvl="1"/>
            <a:r>
              <a:rPr lang="hu-HU" dirty="0"/>
              <a:t>News </a:t>
            </a:r>
            <a:r>
              <a:rPr lang="hu-HU" dirty="0" err="1"/>
              <a:t>article</a:t>
            </a:r>
            <a:r>
              <a:rPr lang="hu-HU" dirty="0"/>
              <a:t> </a:t>
            </a:r>
            <a:r>
              <a:rPr lang="hu-HU" dirty="0" err="1"/>
              <a:t>grouping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0F1C8C91-2533-4AF9-9F92-B40DC28A9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5639" y="790576"/>
            <a:ext cx="3171772" cy="2720883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60137CDF-35CF-4B53-996D-34BFC01EA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5639" y="3658835"/>
            <a:ext cx="3171772" cy="2866584"/>
          </a:xfrm>
          <a:prstGeom prst="rect">
            <a:avLst/>
          </a:prstGeom>
        </p:spPr>
      </p:pic>
      <p:cxnSp>
        <p:nvCxnSpPr>
          <p:cNvPr id="7" name="Egyenes összekötő 6">
            <a:extLst>
              <a:ext uri="{FF2B5EF4-FFF2-40B4-BE49-F238E27FC236}">
                <a16:creationId xmlns:a16="http://schemas.microsoft.com/office/drawing/2014/main" id="{7D0654CC-A6B4-4F1B-9B29-D2A1D7796871}"/>
              </a:ext>
            </a:extLst>
          </p:cNvPr>
          <p:cNvCxnSpPr/>
          <p:nvPr/>
        </p:nvCxnSpPr>
        <p:spPr>
          <a:xfrm>
            <a:off x="8615494" y="1400961"/>
            <a:ext cx="1526796" cy="15100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41367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38A2713-56DF-49CA-BF3E-1485B98B3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Optimization</a:t>
            </a:r>
            <a:r>
              <a:rPr lang="hu-HU" dirty="0"/>
              <a:t> </a:t>
            </a:r>
            <a:r>
              <a:rPr lang="hu-HU" dirty="0" err="1"/>
              <a:t>Example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B16FF97-6048-4F02-AA51-C8C264069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5553" y="4115375"/>
            <a:ext cx="9193043" cy="1030288"/>
          </a:xfrm>
        </p:spPr>
        <p:txBody>
          <a:bodyPr/>
          <a:lstStyle/>
          <a:p>
            <a:r>
              <a:rPr lang="hu-HU" dirty="0" err="1"/>
              <a:t>Built</a:t>
            </a:r>
            <a:r>
              <a:rPr lang="hu-HU" dirty="0"/>
              <a:t> in </a:t>
            </a:r>
            <a:r>
              <a:rPr lang="hu-HU" dirty="0" err="1"/>
              <a:t>optimization</a:t>
            </a:r>
            <a:r>
              <a:rPr lang="hu-HU" dirty="0"/>
              <a:t> </a:t>
            </a:r>
            <a:r>
              <a:rPr lang="hu-HU" dirty="0" err="1"/>
              <a:t>function</a:t>
            </a:r>
            <a:r>
              <a:rPr lang="hu-HU" dirty="0"/>
              <a:t> in </a:t>
            </a:r>
            <a:r>
              <a:rPr lang="hu-HU" dirty="0" err="1"/>
              <a:t>Octave</a:t>
            </a:r>
            <a:r>
              <a:rPr lang="hu-HU" dirty="0"/>
              <a:t> </a:t>
            </a:r>
            <a:r>
              <a:rPr lang="hu-HU" dirty="0" err="1"/>
              <a:t>or</a:t>
            </a:r>
            <a:r>
              <a:rPr lang="hu-HU" dirty="0"/>
              <a:t> </a:t>
            </a:r>
            <a:r>
              <a:rPr lang="hu-HU" dirty="0" err="1"/>
              <a:t>Matlab</a:t>
            </a:r>
            <a:r>
              <a:rPr lang="hu-HU" dirty="0"/>
              <a:t>: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34EF7EFA-153A-4286-8B21-CABA4ECB28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5553" y="1696969"/>
            <a:ext cx="3009900" cy="2238375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B7CD72B0-221D-467E-B269-52DBA89F8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3957" y="1696969"/>
            <a:ext cx="4487320" cy="2249875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B6433345-C727-416E-8890-3CDC0597BD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5553" y="4780431"/>
            <a:ext cx="7358128" cy="11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5476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DC2B118-C645-4F8D-B667-BBE28EA29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Multi </a:t>
            </a:r>
            <a:r>
              <a:rPr lang="hu-HU" dirty="0" err="1"/>
              <a:t>Class</a:t>
            </a:r>
            <a:r>
              <a:rPr lang="hu-HU" dirty="0"/>
              <a:t> </a:t>
            </a:r>
            <a:r>
              <a:rPr lang="hu-HU" dirty="0" err="1"/>
              <a:t>classification</a:t>
            </a:r>
            <a:endParaRPr lang="en-GB" dirty="0"/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BE409499-96F1-4ACB-B2ED-CF7E16849F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3038" y="2315369"/>
            <a:ext cx="6762750" cy="340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9796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68D1742-E15F-4222-8333-6AE320195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One</a:t>
            </a:r>
            <a:r>
              <a:rPr lang="hu-HU" dirty="0"/>
              <a:t> </a:t>
            </a:r>
            <a:r>
              <a:rPr lang="hu-HU" dirty="0" err="1"/>
              <a:t>vs</a:t>
            </a:r>
            <a:r>
              <a:rPr lang="hu-HU" dirty="0"/>
              <a:t> </a:t>
            </a:r>
            <a:r>
              <a:rPr lang="hu-HU" dirty="0" err="1"/>
              <a:t>All</a:t>
            </a:r>
            <a:r>
              <a:rPr lang="hu-HU" dirty="0"/>
              <a:t> </a:t>
            </a:r>
            <a:r>
              <a:rPr lang="hu-HU" dirty="0" err="1"/>
              <a:t>classification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0DEB4B28-1B34-4A30-A9B3-C188ED327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242" y="2459662"/>
            <a:ext cx="2453765" cy="3189895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71A9CE1E-E27A-4104-A012-6B5E71D2E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6781" y="1992361"/>
            <a:ext cx="1752600" cy="1285875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07CCA4AA-4325-42C2-B6AE-4A2ABC36EF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6781" y="3460774"/>
            <a:ext cx="1752600" cy="1222326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BCD419AB-C95F-4CB0-A97D-8B323B2EF9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66781" y="5029807"/>
            <a:ext cx="1771650" cy="1209675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666A118D-F7B2-45C1-97BC-4F48497FA0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5286" y="3991127"/>
            <a:ext cx="2977514" cy="2212265"/>
          </a:xfrm>
          <a:prstGeom prst="rect">
            <a:avLst/>
          </a:prstGeom>
        </p:spPr>
      </p:pic>
      <p:cxnSp>
        <p:nvCxnSpPr>
          <p:cNvPr id="10" name="Egyenes összekötő nyíllal 9">
            <a:extLst>
              <a:ext uri="{FF2B5EF4-FFF2-40B4-BE49-F238E27FC236}">
                <a16:creationId xmlns:a16="http://schemas.microsoft.com/office/drawing/2014/main" id="{DA237B6A-B776-452F-9A07-76DCA40B7DDD}"/>
              </a:ext>
            </a:extLst>
          </p:cNvPr>
          <p:cNvCxnSpPr/>
          <p:nvPr/>
        </p:nvCxnSpPr>
        <p:spPr>
          <a:xfrm flipV="1">
            <a:off x="4075889" y="2869660"/>
            <a:ext cx="729575" cy="1099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gyenes összekötő nyíllal 11">
            <a:extLst>
              <a:ext uri="{FF2B5EF4-FFF2-40B4-BE49-F238E27FC236}">
                <a16:creationId xmlns:a16="http://schemas.microsoft.com/office/drawing/2014/main" id="{C23FC7E6-5BAA-4D47-9C48-018C88873584}"/>
              </a:ext>
            </a:extLst>
          </p:cNvPr>
          <p:cNvCxnSpPr/>
          <p:nvPr/>
        </p:nvCxnSpPr>
        <p:spPr>
          <a:xfrm>
            <a:off x="4075889" y="4153711"/>
            <a:ext cx="7295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gyenes összekötő nyíllal 13">
            <a:extLst>
              <a:ext uri="{FF2B5EF4-FFF2-40B4-BE49-F238E27FC236}">
                <a16:creationId xmlns:a16="http://schemas.microsoft.com/office/drawing/2014/main" id="{DEDDFD13-FAEA-4AA1-B633-CA5B74BD9198}"/>
              </a:ext>
            </a:extLst>
          </p:cNvPr>
          <p:cNvCxnSpPr/>
          <p:nvPr/>
        </p:nvCxnSpPr>
        <p:spPr>
          <a:xfrm>
            <a:off x="4075889" y="4426085"/>
            <a:ext cx="729575" cy="10700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artalom helye 2">
            <a:extLst>
              <a:ext uri="{FF2B5EF4-FFF2-40B4-BE49-F238E27FC236}">
                <a16:creationId xmlns:a16="http://schemas.microsoft.com/office/drawing/2014/main" id="{F9C9E609-2EE7-4CE9-ABD9-763731FE5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0698" y="1881243"/>
            <a:ext cx="4355595" cy="1887193"/>
          </a:xfrm>
        </p:spPr>
        <p:txBody>
          <a:bodyPr>
            <a:normAutofit fontScale="77500" lnSpcReduction="20000"/>
          </a:bodyPr>
          <a:lstStyle/>
          <a:p>
            <a:r>
              <a:rPr lang="hu-HU" dirty="0" err="1"/>
              <a:t>Train</a:t>
            </a:r>
            <a:r>
              <a:rPr lang="hu-HU" dirty="0"/>
              <a:t> a </a:t>
            </a:r>
            <a:r>
              <a:rPr lang="hu-HU" dirty="0" err="1"/>
              <a:t>logistic</a:t>
            </a:r>
            <a:r>
              <a:rPr lang="hu-HU" dirty="0"/>
              <a:t> </a:t>
            </a:r>
            <a:r>
              <a:rPr lang="hu-HU" dirty="0" err="1"/>
              <a:t>regression</a:t>
            </a:r>
            <a:r>
              <a:rPr lang="hu-HU" dirty="0"/>
              <a:t> </a:t>
            </a:r>
            <a:r>
              <a:rPr lang="hu-HU" dirty="0" err="1"/>
              <a:t>classifier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each</a:t>
            </a:r>
            <a:r>
              <a:rPr lang="hu-HU" dirty="0"/>
              <a:t> </a:t>
            </a:r>
            <a:r>
              <a:rPr lang="hu-HU" dirty="0" err="1"/>
              <a:t>class</a:t>
            </a:r>
            <a:r>
              <a:rPr lang="hu-HU" dirty="0"/>
              <a:t> </a:t>
            </a:r>
            <a:r>
              <a:rPr lang="hu-HU" i="1" dirty="0"/>
              <a:t>i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predict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probability</a:t>
            </a:r>
            <a:r>
              <a:rPr lang="hu-HU" dirty="0"/>
              <a:t> </a:t>
            </a:r>
            <a:r>
              <a:rPr lang="hu-HU" dirty="0" err="1"/>
              <a:t>that</a:t>
            </a:r>
            <a:r>
              <a:rPr lang="hu-HU" dirty="0"/>
              <a:t> </a:t>
            </a:r>
            <a:r>
              <a:rPr lang="hu-HU" i="1" dirty="0"/>
              <a:t>y</a:t>
            </a:r>
            <a:r>
              <a:rPr lang="hu-HU" dirty="0"/>
              <a:t> = </a:t>
            </a:r>
            <a:r>
              <a:rPr lang="hu-HU" i="1" dirty="0"/>
              <a:t>i</a:t>
            </a:r>
            <a:r>
              <a:rPr lang="hu-HU" dirty="0"/>
              <a:t>.</a:t>
            </a:r>
          </a:p>
          <a:p>
            <a:r>
              <a:rPr lang="hu-HU" dirty="0" err="1"/>
              <a:t>On</a:t>
            </a:r>
            <a:r>
              <a:rPr lang="hu-HU" dirty="0"/>
              <a:t> a </a:t>
            </a:r>
            <a:r>
              <a:rPr lang="hu-HU" dirty="0" err="1"/>
              <a:t>new</a:t>
            </a:r>
            <a:r>
              <a:rPr lang="hu-HU" dirty="0"/>
              <a:t> input </a:t>
            </a:r>
            <a:r>
              <a:rPr lang="hu-HU" i="1" dirty="0"/>
              <a:t>x</a:t>
            </a:r>
            <a:r>
              <a:rPr lang="hu-HU" dirty="0"/>
              <a:t>,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make</a:t>
            </a:r>
            <a:r>
              <a:rPr lang="hu-HU" dirty="0"/>
              <a:t> a </a:t>
            </a:r>
            <a:r>
              <a:rPr lang="hu-HU" dirty="0" err="1"/>
              <a:t>prediction</a:t>
            </a:r>
            <a:r>
              <a:rPr lang="hu-HU" dirty="0"/>
              <a:t>, </a:t>
            </a:r>
            <a:r>
              <a:rPr lang="hu-HU" dirty="0" err="1"/>
              <a:t>pick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class</a:t>
            </a:r>
            <a:r>
              <a:rPr lang="hu-HU" dirty="0"/>
              <a:t> </a:t>
            </a:r>
            <a:r>
              <a:rPr lang="hu-HU" i="1" dirty="0"/>
              <a:t>i</a:t>
            </a:r>
            <a:r>
              <a:rPr lang="hu-HU" dirty="0"/>
              <a:t> </a:t>
            </a:r>
            <a:r>
              <a:rPr lang="hu-HU" dirty="0" err="1"/>
              <a:t>that</a:t>
            </a:r>
            <a:r>
              <a:rPr lang="hu-HU" dirty="0"/>
              <a:t> </a:t>
            </a:r>
            <a:r>
              <a:rPr lang="hu-HU" dirty="0" err="1"/>
              <a:t>maximizes</a:t>
            </a:r>
            <a:r>
              <a:rPr lang="hu-HU" dirty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583730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74C6760-A525-4F27-8F44-7B95552D9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5334413"/>
          </a:xfrm>
        </p:spPr>
        <p:txBody>
          <a:bodyPr>
            <a:normAutofit/>
          </a:bodyPr>
          <a:lstStyle/>
          <a:p>
            <a:r>
              <a:rPr lang="hu-HU" sz="7200" dirty="0" err="1"/>
              <a:t>Regularization</a:t>
            </a:r>
            <a:endParaRPr lang="en-GB" sz="7200" dirty="0"/>
          </a:p>
        </p:txBody>
      </p:sp>
    </p:spTree>
    <p:extLst>
      <p:ext uri="{BB962C8B-B14F-4D97-AF65-F5344CB8AC3E}">
        <p14:creationId xmlns:p14="http://schemas.microsoft.com/office/powerpoint/2010/main" val="116981677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BFED10-716B-4FB6-B40D-130A624B8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Linear</a:t>
            </a:r>
            <a:r>
              <a:rPr lang="hu-HU" dirty="0"/>
              <a:t> </a:t>
            </a:r>
            <a:r>
              <a:rPr lang="hu-HU" dirty="0" err="1"/>
              <a:t>regression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78C591F-31D3-4215-AA5B-9BB9A2D9E1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4488873"/>
            <a:ext cx="9905999" cy="1302328"/>
          </a:xfrm>
        </p:spPr>
        <p:txBody>
          <a:bodyPr>
            <a:normAutofit lnSpcReduction="10000"/>
          </a:bodyPr>
          <a:lstStyle/>
          <a:p>
            <a:r>
              <a:rPr lang="hu-HU" b="1" dirty="0"/>
              <a:t>Overfitting</a:t>
            </a:r>
            <a:r>
              <a:rPr lang="hu-HU" dirty="0"/>
              <a:t>: </a:t>
            </a:r>
            <a:r>
              <a:rPr lang="hu-HU" dirty="0" err="1"/>
              <a:t>If</a:t>
            </a:r>
            <a:r>
              <a:rPr lang="hu-HU" dirty="0"/>
              <a:t>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have</a:t>
            </a:r>
            <a:r>
              <a:rPr lang="hu-HU" dirty="0"/>
              <a:t> </a:t>
            </a:r>
            <a:r>
              <a:rPr lang="hu-HU" dirty="0" err="1"/>
              <a:t>too</a:t>
            </a:r>
            <a:r>
              <a:rPr lang="hu-HU" dirty="0"/>
              <a:t> </a:t>
            </a:r>
            <a:r>
              <a:rPr lang="hu-HU" dirty="0" err="1"/>
              <a:t>many</a:t>
            </a:r>
            <a:r>
              <a:rPr lang="hu-HU" dirty="0"/>
              <a:t> </a:t>
            </a:r>
            <a:r>
              <a:rPr lang="hu-HU" dirty="0" err="1"/>
              <a:t>features</a:t>
            </a:r>
            <a:r>
              <a:rPr lang="hu-HU" dirty="0"/>
              <a:t>,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learned</a:t>
            </a:r>
            <a:r>
              <a:rPr lang="hu-HU" dirty="0"/>
              <a:t> </a:t>
            </a:r>
            <a:r>
              <a:rPr lang="hu-HU" dirty="0" err="1"/>
              <a:t>hypothesis</a:t>
            </a:r>
            <a:r>
              <a:rPr lang="hu-HU" dirty="0"/>
              <a:t> </a:t>
            </a:r>
            <a:r>
              <a:rPr lang="hu-HU" dirty="0" err="1"/>
              <a:t>may</a:t>
            </a:r>
            <a:r>
              <a:rPr lang="hu-HU" dirty="0"/>
              <a:t> fit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training</a:t>
            </a:r>
            <a:r>
              <a:rPr lang="hu-HU" dirty="0"/>
              <a:t> </a:t>
            </a:r>
            <a:r>
              <a:rPr lang="hu-HU" dirty="0" err="1"/>
              <a:t>set</a:t>
            </a:r>
            <a:r>
              <a:rPr lang="hu-HU" dirty="0"/>
              <a:t> </a:t>
            </a:r>
            <a:r>
              <a:rPr lang="hu-HU" dirty="0" err="1"/>
              <a:t>very</a:t>
            </a:r>
            <a:r>
              <a:rPr lang="hu-HU" dirty="0"/>
              <a:t> </a:t>
            </a:r>
            <a:r>
              <a:rPr lang="hu-HU" dirty="0" err="1"/>
              <a:t>well</a:t>
            </a:r>
            <a:r>
              <a:rPr lang="hu-HU" dirty="0"/>
              <a:t>, </a:t>
            </a:r>
            <a:r>
              <a:rPr lang="hu-HU" dirty="0" err="1"/>
              <a:t>but</a:t>
            </a:r>
            <a:r>
              <a:rPr lang="hu-HU" dirty="0"/>
              <a:t> </a:t>
            </a:r>
            <a:r>
              <a:rPr lang="hu-HU" dirty="0" err="1"/>
              <a:t>fail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generalize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new</a:t>
            </a:r>
            <a:r>
              <a:rPr lang="hu-HU" dirty="0"/>
              <a:t> </a:t>
            </a:r>
            <a:r>
              <a:rPr lang="hu-HU" dirty="0" err="1"/>
              <a:t>examples</a:t>
            </a:r>
            <a:r>
              <a:rPr lang="hu-HU" dirty="0"/>
              <a:t> (</a:t>
            </a:r>
            <a:r>
              <a:rPr lang="hu-HU" dirty="0" err="1"/>
              <a:t>predict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new</a:t>
            </a:r>
            <a:r>
              <a:rPr lang="hu-HU" dirty="0"/>
              <a:t> </a:t>
            </a:r>
            <a:r>
              <a:rPr lang="hu-HU" dirty="0" err="1"/>
              <a:t>examples</a:t>
            </a:r>
            <a:r>
              <a:rPr lang="hu-HU" dirty="0"/>
              <a:t>).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7E114DB1-02B4-4576-9459-9F15ADAB3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4406" y="1763971"/>
            <a:ext cx="8260010" cy="2531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91096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BFED10-716B-4FB6-B40D-130A624B8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Logistic</a:t>
            </a:r>
            <a:r>
              <a:rPr lang="hu-HU" dirty="0"/>
              <a:t> </a:t>
            </a:r>
            <a:r>
              <a:rPr lang="hu-HU" dirty="0" err="1"/>
              <a:t>regression</a:t>
            </a:r>
            <a:endParaRPr lang="en-GB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D488B149-D853-4BA3-BA32-1FFCF9F85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6509" y="1833562"/>
            <a:ext cx="8767673" cy="384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04042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32C180A-27B9-4285-B839-CCE12981C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Possible</a:t>
            </a:r>
            <a:r>
              <a:rPr lang="hu-HU" dirty="0"/>
              <a:t> </a:t>
            </a:r>
            <a:r>
              <a:rPr lang="hu-HU" dirty="0" err="1"/>
              <a:t>solutions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reduce</a:t>
            </a:r>
            <a:r>
              <a:rPr lang="hu-HU" dirty="0"/>
              <a:t> overfitting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B9FC364-3D0E-4722-BAA7-2B54D6A7A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 err="1"/>
              <a:t>Reduce</a:t>
            </a:r>
            <a:r>
              <a:rPr lang="hu-HU" dirty="0"/>
              <a:t> </a:t>
            </a:r>
            <a:r>
              <a:rPr lang="hu-HU" dirty="0" err="1"/>
              <a:t>number</a:t>
            </a:r>
            <a:r>
              <a:rPr lang="hu-HU" dirty="0"/>
              <a:t> of </a:t>
            </a:r>
            <a:r>
              <a:rPr lang="hu-HU" dirty="0" err="1"/>
              <a:t>features</a:t>
            </a:r>
            <a:endParaRPr lang="hu-HU" dirty="0"/>
          </a:p>
          <a:p>
            <a:pPr lvl="1"/>
            <a:r>
              <a:rPr lang="hu-HU" dirty="0" err="1"/>
              <a:t>Manually</a:t>
            </a:r>
            <a:r>
              <a:rPr lang="hu-HU" dirty="0"/>
              <a:t> </a:t>
            </a:r>
            <a:r>
              <a:rPr lang="hu-HU" dirty="0" err="1"/>
              <a:t>select</a:t>
            </a:r>
            <a:r>
              <a:rPr lang="hu-HU" dirty="0"/>
              <a:t> </a:t>
            </a:r>
            <a:r>
              <a:rPr lang="hu-HU" dirty="0" err="1"/>
              <a:t>which</a:t>
            </a:r>
            <a:r>
              <a:rPr lang="hu-HU" dirty="0"/>
              <a:t> </a:t>
            </a:r>
            <a:r>
              <a:rPr lang="hu-HU" dirty="0" err="1"/>
              <a:t>features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keep</a:t>
            </a:r>
            <a:endParaRPr lang="hu-HU" dirty="0"/>
          </a:p>
          <a:p>
            <a:pPr lvl="1"/>
            <a:r>
              <a:rPr lang="hu-HU" dirty="0" err="1"/>
              <a:t>Model</a:t>
            </a:r>
            <a:r>
              <a:rPr lang="hu-HU" dirty="0"/>
              <a:t> </a:t>
            </a:r>
            <a:r>
              <a:rPr lang="hu-HU" dirty="0" err="1"/>
              <a:t>selection</a:t>
            </a:r>
            <a:r>
              <a:rPr lang="hu-HU" dirty="0"/>
              <a:t> </a:t>
            </a:r>
            <a:r>
              <a:rPr lang="hu-HU" dirty="0" err="1"/>
              <a:t>algorithm</a:t>
            </a:r>
            <a:endParaRPr lang="hu-HU" dirty="0"/>
          </a:p>
          <a:p>
            <a:r>
              <a:rPr lang="hu-HU" dirty="0" err="1"/>
              <a:t>Regularization</a:t>
            </a:r>
            <a:endParaRPr lang="hu-HU" dirty="0"/>
          </a:p>
          <a:p>
            <a:pPr lvl="1"/>
            <a:r>
              <a:rPr lang="hu-HU" dirty="0" err="1"/>
              <a:t>Keep</a:t>
            </a:r>
            <a:r>
              <a:rPr lang="hu-HU" dirty="0"/>
              <a:t> </a:t>
            </a:r>
            <a:r>
              <a:rPr lang="hu-HU" dirty="0" err="1"/>
              <a:t>all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features</a:t>
            </a:r>
            <a:r>
              <a:rPr lang="hu-HU" dirty="0"/>
              <a:t>, </a:t>
            </a:r>
            <a:r>
              <a:rPr lang="hu-HU" dirty="0" err="1"/>
              <a:t>but</a:t>
            </a:r>
            <a:r>
              <a:rPr lang="hu-HU" dirty="0"/>
              <a:t> </a:t>
            </a:r>
            <a:r>
              <a:rPr lang="hu-HU" dirty="0" err="1"/>
              <a:t>reduce</a:t>
            </a:r>
            <a:r>
              <a:rPr lang="hu-HU" dirty="0"/>
              <a:t> </a:t>
            </a:r>
            <a:r>
              <a:rPr lang="hu-HU" dirty="0" err="1"/>
              <a:t>magnitude</a:t>
            </a:r>
            <a:r>
              <a:rPr lang="hu-HU" dirty="0"/>
              <a:t>/</a:t>
            </a:r>
            <a:r>
              <a:rPr lang="hu-HU" dirty="0" err="1"/>
              <a:t>values</a:t>
            </a:r>
            <a:r>
              <a:rPr lang="hu-HU" dirty="0"/>
              <a:t> of </a:t>
            </a:r>
            <a:r>
              <a:rPr lang="hu-HU" dirty="0" err="1"/>
              <a:t>parameters</a:t>
            </a:r>
            <a:r>
              <a:rPr lang="hu-HU" dirty="0"/>
              <a:t> </a:t>
            </a:r>
            <a:r>
              <a:rPr lang="el-GR" i="1" dirty="0">
                <a:latin typeface="Gabriola" panose="04040605051002020D02" pitchFamily="82" charset="0"/>
              </a:rPr>
              <a:t>Θ</a:t>
            </a:r>
            <a:r>
              <a:rPr lang="hu-HU" dirty="0"/>
              <a:t>.</a:t>
            </a:r>
          </a:p>
          <a:p>
            <a:pPr lvl="1"/>
            <a:r>
              <a:rPr lang="hu-HU" dirty="0"/>
              <a:t>Works </a:t>
            </a:r>
            <a:r>
              <a:rPr lang="hu-HU" dirty="0" err="1"/>
              <a:t>well</a:t>
            </a:r>
            <a:r>
              <a:rPr lang="hu-HU" dirty="0"/>
              <a:t> </a:t>
            </a:r>
            <a:r>
              <a:rPr lang="hu-HU" dirty="0" err="1"/>
              <a:t>when</a:t>
            </a:r>
            <a:r>
              <a:rPr lang="hu-HU" dirty="0"/>
              <a:t>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have</a:t>
            </a:r>
            <a:r>
              <a:rPr lang="hu-HU" dirty="0"/>
              <a:t> a </a:t>
            </a:r>
            <a:r>
              <a:rPr lang="hu-HU" dirty="0" err="1"/>
              <a:t>lot</a:t>
            </a:r>
            <a:r>
              <a:rPr lang="hu-HU" dirty="0"/>
              <a:t> of </a:t>
            </a:r>
            <a:r>
              <a:rPr lang="hu-HU" dirty="0" err="1"/>
              <a:t>features</a:t>
            </a:r>
            <a:r>
              <a:rPr lang="hu-HU" dirty="0"/>
              <a:t>, </a:t>
            </a:r>
            <a:r>
              <a:rPr lang="hu-HU" dirty="0" err="1"/>
              <a:t>each</a:t>
            </a:r>
            <a:r>
              <a:rPr lang="hu-HU" dirty="0"/>
              <a:t> of </a:t>
            </a:r>
            <a:r>
              <a:rPr lang="hu-HU" dirty="0" err="1"/>
              <a:t>which</a:t>
            </a:r>
            <a:r>
              <a:rPr lang="hu-HU" dirty="0"/>
              <a:t> </a:t>
            </a:r>
            <a:r>
              <a:rPr lang="hu-HU" dirty="0" err="1"/>
              <a:t>contributes</a:t>
            </a:r>
            <a:r>
              <a:rPr lang="hu-HU" dirty="0"/>
              <a:t> a bit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predicting</a:t>
            </a:r>
            <a:r>
              <a:rPr lang="hu-HU" dirty="0"/>
              <a:t> </a:t>
            </a:r>
            <a:r>
              <a:rPr lang="hu-HU" i="1" dirty="0" err="1"/>
              <a:t>y.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4505927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7318655-8A26-41AE-BD03-80BE50047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Regulaziation</a:t>
            </a:r>
            <a:r>
              <a:rPr lang="hu-HU" dirty="0"/>
              <a:t> – </a:t>
            </a:r>
            <a:r>
              <a:rPr lang="hu-HU" dirty="0" err="1"/>
              <a:t>Linear</a:t>
            </a:r>
            <a:r>
              <a:rPr lang="hu-HU" dirty="0"/>
              <a:t> </a:t>
            </a:r>
            <a:r>
              <a:rPr lang="hu-HU" dirty="0" err="1"/>
              <a:t>Regression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82A1E80-0F76-4955-9689-B7072B07A2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99215"/>
            <a:ext cx="9905999" cy="992476"/>
          </a:xfrm>
        </p:spPr>
        <p:txBody>
          <a:bodyPr/>
          <a:lstStyle/>
          <a:p>
            <a:r>
              <a:rPr lang="hu-HU" dirty="0" err="1"/>
              <a:t>Suppose</a:t>
            </a:r>
            <a:r>
              <a:rPr lang="hu-HU" dirty="0"/>
              <a:t>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penalize</a:t>
            </a:r>
            <a:r>
              <a:rPr lang="hu-HU" dirty="0"/>
              <a:t> </a:t>
            </a:r>
            <a:r>
              <a:rPr lang="hu-HU" dirty="0" err="1"/>
              <a:t>high</a:t>
            </a:r>
            <a:r>
              <a:rPr lang="hu-HU" dirty="0"/>
              <a:t> </a:t>
            </a:r>
            <a:r>
              <a:rPr lang="hu-HU" dirty="0" err="1"/>
              <a:t>rank</a:t>
            </a:r>
            <a:r>
              <a:rPr lang="hu-HU" dirty="0"/>
              <a:t> </a:t>
            </a:r>
            <a:r>
              <a:rPr lang="hu-HU" dirty="0" err="1"/>
              <a:t>element</a:t>
            </a:r>
            <a:r>
              <a:rPr lang="hu-HU" dirty="0"/>
              <a:t> and </a:t>
            </a:r>
            <a:r>
              <a:rPr lang="hu-HU" dirty="0" err="1"/>
              <a:t>make</a:t>
            </a:r>
            <a:r>
              <a:rPr lang="hu-HU" dirty="0"/>
              <a:t> </a:t>
            </a:r>
            <a:r>
              <a:rPr lang="el-GR" dirty="0">
                <a:latin typeface="Gabriola" panose="04040605051002020D02" pitchFamily="82" charset="0"/>
              </a:rPr>
              <a:t>Θ</a:t>
            </a:r>
            <a:r>
              <a:rPr lang="hu-HU" dirty="0">
                <a:latin typeface="Gabriola" panose="04040605051002020D02" pitchFamily="82" charset="0"/>
              </a:rPr>
              <a:t>3, </a:t>
            </a:r>
            <a:r>
              <a:rPr lang="el-GR" dirty="0">
                <a:latin typeface="Gabriola" panose="04040605051002020D02" pitchFamily="82" charset="0"/>
              </a:rPr>
              <a:t>Θ</a:t>
            </a:r>
            <a:r>
              <a:rPr lang="hu-HU" dirty="0">
                <a:latin typeface="Gabriola" panose="04040605051002020D02" pitchFamily="82" charset="0"/>
              </a:rPr>
              <a:t>4 </a:t>
            </a:r>
            <a:r>
              <a:rPr lang="hu-HU" dirty="0" err="1"/>
              <a:t>really</a:t>
            </a:r>
            <a:r>
              <a:rPr lang="hu-HU" dirty="0"/>
              <a:t> </a:t>
            </a:r>
            <a:r>
              <a:rPr lang="hu-HU" dirty="0" err="1"/>
              <a:t>small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7910765-51C3-4570-B3C4-A4465604F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292" y="2449808"/>
            <a:ext cx="5824573" cy="211274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7E7D0BAB-6BE0-436B-8F28-163A3A7D1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9869" y="4760912"/>
            <a:ext cx="5243417" cy="683924"/>
          </a:xfrm>
          <a:prstGeom prst="rect">
            <a:avLst/>
          </a:prstGeom>
        </p:spPr>
      </p:pic>
      <p:sp>
        <p:nvSpPr>
          <p:cNvPr id="6" name="Tartalom helye 2">
            <a:extLst>
              <a:ext uri="{FF2B5EF4-FFF2-40B4-BE49-F238E27FC236}">
                <a16:creationId xmlns:a16="http://schemas.microsoft.com/office/drawing/2014/main" id="{854AEB01-96D2-4970-B3AB-0006216D576D}"/>
              </a:ext>
            </a:extLst>
          </p:cNvPr>
          <p:cNvSpPr txBox="1">
            <a:spLocks/>
          </p:cNvSpPr>
          <p:nvPr/>
        </p:nvSpPr>
        <p:spPr>
          <a:xfrm>
            <a:off x="1141413" y="5444836"/>
            <a:ext cx="9905999" cy="9924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 λ, or lambda, is the regularization parameter. It determines how much the costs of our theta parameters are inflated.</a:t>
            </a:r>
          </a:p>
        </p:txBody>
      </p:sp>
      <p:sp>
        <p:nvSpPr>
          <p:cNvPr id="7" name="Tartalom helye 2">
            <a:extLst>
              <a:ext uri="{FF2B5EF4-FFF2-40B4-BE49-F238E27FC236}">
                <a16:creationId xmlns:a16="http://schemas.microsoft.com/office/drawing/2014/main" id="{5558CA9B-1E51-40C4-9DD2-059E9F111E22}"/>
              </a:ext>
            </a:extLst>
          </p:cNvPr>
          <p:cNvSpPr txBox="1">
            <a:spLocks/>
          </p:cNvSpPr>
          <p:nvPr/>
        </p:nvSpPr>
        <p:spPr>
          <a:xfrm>
            <a:off x="7154188" y="4804663"/>
            <a:ext cx="3772321" cy="6839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dirty="0"/>
              <a:t>NOTE: </a:t>
            </a:r>
            <a:r>
              <a:rPr lang="el-GR" dirty="0">
                <a:latin typeface="Gabriola" panose="04040605051002020D02" pitchFamily="82" charset="0"/>
              </a:rPr>
              <a:t>Θ</a:t>
            </a:r>
            <a:r>
              <a:rPr lang="hu-HU" dirty="0">
                <a:latin typeface="Gabriola" panose="04040605051002020D02" pitchFamily="82" charset="0"/>
              </a:rPr>
              <a:t>0</a:t>
            </a:r>
            <a:r>
              <a:rPr lang="hu-HU" dirty="0"/>
              <a:t> is </a:t>
            </a:r>
            <a:r>
              <a:rPr lang="hu-HU" b="1" dirty="0" err="1"/>
              <a:t>not</a:t>
            </a:r>
            <a:r>
              <a:rPr lang="hu-HU" dirty="0"/>
              <a:t> </a:t>
            </a:r>
            <a:r>
              <a:rPr lang="hu-HU" dirty="0" err="1"/>
              <a:t>penalized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647035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AC96290-F48F-43C1-B89E-1BF1E1D55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Regularized</a:t>
            </a:r>
            <a:r>
              <a:rPr lang="hu-HU" dirty="0"/>
              <a:t> </a:t>
            </a:r>
            <a:r>
              <a:rPr lang="hu-HU" dirty="0" err="1"/>
              <a:t>Gradient</a:t>
            </a:r>
            <a:r>
              <a:rPr lang="hu-HU" dirty="0"/>
              <a:t> </a:t>
            </a:r>
            <a:r>
              <a:rPr lang="hu-HU" dirty="0" err="1"/>
              <a:t>descent</a:t>
            </a:r>
            <a:r>
              <a:rPr lang="hu-HU" dirty="0"/>
              <a:t> </a:t>
            </a:r>
            <a:endParaRPr lang="en-GB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DA0FD88E-D725-4F83-91DD-B7A1C394DB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1952625"/>
            <a:ext cx="7697788" cy="2029179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CD665CB2-BA56-49D6-9DDA-F86B2DDC2B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3" y="4225165"/>
            <a:ext cx="6281707" cy="85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05730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7318655-8A26-41AE-BD03-80BE50047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Regulaziation</a:t>
            </a:r>
            <a:r>
              <a:rPr lang="hu-HU" dirty="0"/>
              <a:t> – </a:t>
            </a:r>
            <a:r>
              <a:rPr lang="hu-HU" dirty="0" err="1"/>
              <a:t>Logistic</a:t>
            </a:r>
            <a:r>
              <a:rPr lang="hu-HU" dirty="0"/>
              <a:t> </a:t>
            </a:r>
            <a:r>
              <a:rPr lang="hu-HU" dirty="0" err="1"/>
              <a:t>Regression</a:t>
            </a:r>
            <a:endParaRPr lang="en-GB" dirty="0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3D84A3D7-8442-4C7B-A514-79613FF68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613" y="1828800"/>
            <a:ext cx="9353598" cy="4588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118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74C6760-A525-4F27-8F44-7B95552D9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5334413"/>
          </a:xfrm>
        </p:spPr>
        <p:txBody>
          <a:bodyPr>
            <a:normAutofit/>
          </a:bodyPr>
          <a:lstStyle/>
          <a:p>
            <a:r>
              <a:rPr lang="hu-HU" sz="7200" dirty="0" err="1"/>
              <a:t>Linear</a:t>
            </a:r>
            <a:r>
              <a:rPr lang="hu-HU" sz="7200" dirty="0"/>
              <a:t> </a:t>
            </a:r>
            <a:r>
              <a:rPr lang="hu-HU" sz="7200" dirty="0" err="1"/>
              <a:t>Regression</a:t>
            </a:r>
            <a:endParaRPr lang="en-GB" sz="7200" dirty="0"/>
          </a:p>
        </p:txBody>
      </p:sp>
    </p:spTree>
    <p:extLst>
      <p:ext uri="{BB962C8B-B14F-4D97-AF65-F5344CB8AC3E}">
        <p14:creationId xmlns:p14="http://schemas.microsoft.com/office/powerpoint/2010/main" val="135715844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74C6760-A525-4F27-8F44-7B95552D9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5334413"/>
          </a:xfrm>
        </p:spPr>
        <p:txBody>
          <a:bodyPr>
            <a:normAutofit/>
          </a:bodyPr>
          <a:lstStyle/>
          <a:p>
            <a:r>
              <a:rPr lang="hu-HU" sz="7200" dirty="0" err="1"/>
              <a:t>Neural</a:t>
            </a:r>
            <a:r>
              <a:rPr lang="hu-HU" sz="7200" dirty="0"/>
              <a:t> </a:t>
            </a:r>
            <a:r>
              <a:rPr lang="hu-HU" sz="7200" dirty="0" err="1"/>
              <a:t>Networks</a:t>
            </a:r>
            <a:endParaRPr lang="en-GB" sz="7200" dirty="0"/>
          </a:p>
        </p:txBody>
      </p:sp>
    </p:spTree>
    <p:extLst>
      <p:ext uri="{BB962C8B-B14F-4D97-AF65-F5344CB8AC3E}">
        <p14:creationId xmlns:p14="http://schemas.microsoft.com/office/powerpoint/2010/main" val="36665535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9984EDE-4169-430A-8B53-7B2C8EEC7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Neuron in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brain</a:t>
            </a:r>
            <a:endParaRPr lang="en-GB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66E40AEC-8475-4B32-8381-CD9919442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7174" y="1732903"/>
            <a:ext cx="7177652" cy="450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4410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D62529D-A056-4E1D-B332-9A67876A4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Neuron modell: </a:t>
            </a:r>
            <a:r>
              <a:rPr lang="hu-HU" dirty="0" err="1"/>
              <a:t>Logistic</a:t>
            </a:r>
            <a:r>
              <a:rPr lang="hu-HU" dirty="0"/>
              <a:t> unit</a:t>
            </a:r>
            <a:endParaRPr lang="en-GB" dirty="0"/>
          </a:p>
        </p:txBody>
      </p:sp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6CB7FCA9-D7F9-45F3-BFE8-0D9B039C5ACE}"/>
              </a:ext>
            </a:extLst>
          </p:cNvPr>
          <p:cNvGrpSpPr/>
          <p:nvPr/>
        </p:nvGrpSpPr>
        <p:grpSpPr>
          <a:xfrm>
            <a:off x="1323093" y="1673868"/>
            <a:ext cx="9542637" cy="4164562"/>
            <a:chOff x="1323093" y="1673868"/>
            <a:chExt cx="9542637" cy="4164562"/>
          </a:xfrm>
        </p:grpSpPr>
        <p:pic>
          <p:nvPicPr>
            <p:cNvPr id="7" name="Kép 6">
              <a:extLst>
                <a:ext uri="{FF2B5EF4-FFF2-40B4-BE49-F238E27FC236}">
                  <a16:creationId xmlns:a16="http://schemas.microsoft.com/office/drawing/2014/main" id="{23E55967-55BD-4FB0-B048-E6A126FCC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23093" y="1673868"/>
              <a:ext cx="9542637" cy="4164562"/>
            </a:xfrm>
            <a:prstGeom prst="rect">
              <a:avLst/>
            </a:prstGeom>
          </p:spPr>
        </p:pic>
        <p:sp>
          <p:nvSpPr>
            <p:cNvPr id="8" name="Téglalap 7">
              <a:extLst>
                <a:ext uri="{FF2B5EF4-FFF2-40B4-BE49-F238E27FC236}">
                  <a16:creationId xmlns:a16="http://schemas.microsoft.com/office/drawing/2014/main" id="{483795CC-F465-47FF-B0C5-13F1B9973AE8}"/>
                </a:ext>
              </a:extLst>
            </p:cNvPr>
            <p:cNvSpPr/>
            <p:nvPr/>
          </p:nvSpPr>
          <p:spPr>
            <a:xfrm>
              <a:off x="1459832" y="1673868"/>
              <a:ext cx="4634579" cy="423220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02730414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808DBBD-718F-4291-A099-E12485541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Neural</a:t>
            </a:r>
            <a:r>
              <a:rPr lang="hu-HU" dirty="0"/>
              <a:t> Network</a:t>
            </a:r>
            <a:endParaRPr lang="en-GB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F4C91222-07ED-41A0-B899-8892B2339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5560" y="1906755"/>
            <a:ext cx="7700879" cy="386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5398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AD83B790-744C-4D91-8802-15AB68222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9221" y="1770188"/>
            <a:ext cx="8245642" cy="4814646"/>
          </a:xfrm>
          <a:prstGeom prst="rect">
            <a:avLst/>
          </a:prstGeom>
        </p:spPr>
      </p:pic>
      <p:sp>
        <p:nvSpPr>
          <p:cNvPr id="5" name="Cím 1">
            <a:extLst>
              <a:ext uri="{FF2B5EF4-FFF2-40B4-BE49-F238E27FC236}">
                <a16:creationId xmlns:a16="http://schemas.microsoft.com/office/drawing/2014/main" id="{59B9EB45-3C74-4C31-967A-C2AA691F6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hu-HU" dirty="0" err="1"/>
              <a:t>Neural</a:t>
            </a:r>
            <a:r>
              <a:rPr lang="hu-HU" dirty="0"/>
              <a:t> Network </a:t>
            </a:r>
            <a:r>
              <a:rPr lang="hu-HU" dirty="0" err="1"/>
              <a:t>Model</a:t>
            </a:r>
            <a:r>
              <a:rPr lang="hu-HU" dirty="0"/>
              <a:t> </a:t>
            </a:r>
            <a:r>
              <a:rPr lang="hu-HU" dirty="0" err="1"/>
              <a:t>Reprezentation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817938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FACD8CE-2C78-4DB0-B0E5-587E9C3E5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885" y="640054"/>
            <a:ext cx="10848229" cy="557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24955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85C37ED-444A-410E-B616-68A6306E8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Neural</a:t>
            </a:r>
            <a:r>
              <a:rPr lang="hu-HU" dirty="0"/>
              <a:t> Network </a:t>
            </a:r>
            <a:r>
              <a:rPr lang="hu-HU" dirty="0" err="1"/>
              <a:t>Architecture</a:t>
            </a:r>
            <a:endParaRPr lang="en-GB" dirty="0"/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7CE016BD-58AE-4D84-B720-98EA83ADFB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87095" y="1975875"/>
            <a:ext cx="8700679" cy="4263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07026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0E6C736-9DE2-4597-94EC-A2076559A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Example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BC0C3A43-2628-43AE-B2FD-777187CDA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301" y="1662864"/>
            <a:ext cx="10324221" cy="430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21436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A17CFE4-D6AB-46B8-972C-25312A8A9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Multiple</a:t>
            </a:r>
            <a:r>
              <a:rPr lang="hu-HU" dirty="0"/>
              <a:t> output </a:t>
            </a:r>
            <a:r>
              <a:rPr lang="hu-HU" dirty="0" err="1"/>
              <a:t>units</a:t>
            </a:r>
            <a:r>
              <a:rPr lang="hu-HU" dirty="0"/>
              <a:t>: </a:t>
            </a:r>
            <a:r>
              <a:rPr lang="hu-HU" dirty="0" err="1"/>
              <a:t>One</a:t>
            </a:r>
            <a:r>
              <a:rPr lang="hu-HU" dirty="0"/>
              <a:t> </a:t>
            </a:r>
            <a:r>
              <a:rPr lang="hu-HU" dirty="0" err="1"/>
              <a:t>vs</a:t>
            </a:r>
            <a:r>
              <a:rPr lang="hu-HU" dirty="0"/>
              <a:t> </a:t>
            </a:r>
            <a:r>
              <a:rPr lang="hu-HU" dirty="0" err="1"/>
              <a:t>all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0CF753F-19AB-48D2-AEF6-B4980F5941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2829" y="5233192"/>
            <a:ext cx="3914274" cy="1190625"/>
          </a:xfrm>
        </p:spPr>
        <p:txBody>
          <a:bodyPr/>
          <a:lstStyle/>
          <a:p>
            <a:r>
              <a:rPr lang="hu-HU" dirty="0" err="1"/>
              <a:t>Decode</a:t>
            </a:r>
            <a:r>
              <a:rPr lang="hu-HU" dirty="0"/>
              <a:t> </a:t>
            </a:r>
            <a:r>
              <a:rPr lang="hu-HU" dirty="0" err="1"/>
              <a:t>information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B8686F1-4738-46E2-A39B-60FF5A61C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720" y="1624808"/>
            <a:ext cx="8845383" cy="3299159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C720FF78-1672-4CEB-9DCD-EA0E22678F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1720" y="5233192"/>
            <a:ext cx="4743450" cy="119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42079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BAFB101-CE1C-4EF6-A119-5B30F3A5D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Cost </a:t>
            </a:r>
            <a:r>
              <a:rPr lang="hu-HU" dirty="0" err="1"/>
              <a:t>function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CFCD3CE-AB0F-473B-BE88-BDF23C8E3B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28799"/>
            <a:ext cx="9905999" cy="1828801"/>
          </a:xfrm>
        </p:spPr>
        <p:txBody>
          <a:bodyPr>
            <a:normAutofit fontScale="92500" lnSpcReduction="20000"/>
          </a:bodyPr>
          <a:lstStyle/>
          <a:p>
            <a:r>
              <a:rPr lang="hu-HU" dirty="0"/>
              <a:t>L = </a:t>
            </a:r>
            <a:r>
              <a:rPr lang="hu-HU" dirty="0" err="1"/>
              <a:t>total</a:t>
            </a:r>
            <a:r>
              <a:rPr lang="hu-HU" dirty="0"/>
              <a:t> </a:t>
            </a:r>
            <a:r>
              <a:rPr lang="hu-HU" dirty="0" err="1"/>
              <a:t>number</a:t>
            </a:r>
            <a:r>
              <a:rPr lang="hu-HU" dirty="0"/>
              <a:t> of </a:t>
            </a:r>
            <a:r>
              <a:rPr lang="hu-HU" dirty="0" err="1"/>
              <a:t>layers</a:t>
            </a:r>
            <a:r>
              <a:rPr lang="hu-HU" dirty="0"/>
              <a:t> in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network</a:t>
            </a:r>
            <a:endParaRPr lang="hu-HU" dirty="0"/>
          </a:p>
          <a:p>
            <a:r>
              <a:rPr lang="hu-HU" dirty="0" err="1"/>
              <a:t>s</a:t>
            </a:r>
            <a:r>
              <a:rPr lang="hu-HU" baseline="-25000" dirty="0" err="1"/>
              <a:t>l</a:t>
            </a:r>
            <a:r>
              <a:rPr lang="hu-HU" dirty="0"/>
              <a:t> = </a:t>
            </a:r>
            <a:r>
              <a:rPr lang="hu-HU" dirty="0" err="1"/>
              <a:t>number</a:t>
            </a:r>
            <a:r>
              <a:rPr lang="hu-HU" dirty="0"/>
              <a:t> of </a:t>
            </a:r>
            <a:r>
              <a:rPr lang="hu-HU" dirty="0" err="1"/>
              <a:t>units</a:t>
            </a:r>
            <a:r>
              <a:rPr lang="hu-HU" dirty="0"/>
              <a:t> (</a:t>
            </a:r>
            <a:r>
              <a:rPr lang="hu-HU" dirty="0" err="1"/>
              <a:t>not</a:t>
            </a:r>
            <a:r>
              <a:rPr lang="hu-HU" dirty="0"/>
              <a:t> </a:t>
            </a:r>
            <a:r>
              <a:rPr lang="hu-HU" dirty="0" err="1"/>
              <a:t>counting</a:t>
            </a:r>
            <a:r>
              <a:rPr lang="hu-HU" dirty="0"/>
              <a:t> </a:t>
            </a:r>
            <a:r>
              <a:rPr lang="hu-HU" dirty="0" err="1"/>
              <a:t>bias</a:t>
            </a:r>
            <a:r>
              <a:rPr lang="hu-HU" dirty="0"/>
              <a:t> unit) in </a:t>
            </a:r>
            <a:r>
              <a:rPr lang="hu-HU" dirty="0" err="1"/>
              <a:t>layer</a:t>
            </a:r>
            <a:r>
              <a:rPr lang="hu-HU" dirty="0"/>
              <a:t> l</a:t>
            </a:r>
          </a:p>
          <a:p>
            <a:r>
              <a:rPr lang="hu-HU" dirty="0"/>
              <a:t>K = </a:t>
            </a:r>
            <a:r>
              <a:rPr lang="hu-HU" dirty="0" err="1"/>
              <a:t>number</a:t>
            </a:r>
            <a:r>
              <a:rPr lang="hu-HU" dirty="0"/>
              <a:t> of output </a:t>
            </a:r>
            <a:r>
              <a:rPr lang="hu-HU" dirty="0" err="1"/>
              <a:t>units</a:t>
            </a:r>
            <a:r>
              <a:rPr lang="hu-HU" dirty="0"/>
              <a:t>/</a:t>
            </a:r>
            <a:r>
              <a:rPr lang="hu-HU" dirty="0" err="1"/>
              <a:t>classes</a:t>
            </a:r>
            <a:endParaRPr lang="hu-HU" dirty="0"/>
          </a:p>
          <a:p>
            <a:r>
              <a:rPr lang="hu-HU" dirty="0"/>
              <a:t>Cost </a:t>
            </a:r>
            <a:r>
              <a:rPr lang="hu-HU" dirty="0" err="1"/>
              <a:t>function</a:t>
            </a:r>
            <a:r>
              <a:rPr lang="hu-HU" dirty="0"/>
              <a:t>: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FB0A36B-9C15-4636-BA2D-BB22A0664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3657600"/>
            <a:ext cx="10408320" cy="829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067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7B5A298-5CEF-4148-8A00-B9C60D2C2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Example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4DFD4D6-98D2-46B4-ACDE-BC91ABC85F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84784"/>
            <a:ext cx="5222066" cy="3906417"/>
          </a:xfrm>
        </p:spPr>
        <p:txBody>
          <a:bodyPr/>
          <a:lstStyle/>
          <a:p>
            <a:r>
              <a:rPr lang="hu-HU" dirty="0" err="1"/>
              <a:t>One</a:t>
            </a:r>
            <a:r>
              <a:rPr lang="hu-HU" dirty="0"/>
              <a:t> </a:t>
            </a:r>
            <a:r>
              <a:rPr lang="hu-HU" dirty="0" err="1"/>
              <a:t>variable</a:t>
            </a:r>
            <a:r>
              <a:rPr lang="hu-HU" dirty="0"/>
              <a:t> </a:t>
            </a:r>
            <a:r>
              <a:rPr lang="hu-HU" dirty="0" err="1"/>
              <a:t>linear</a:t>
            </a:r>
            <a:r>
              <a:rPr lang="hu-HU" dirty="0"/>
              <a:t> </a:t>
            </a:r>
            <a:r>
              <a:rPr lang="hu-HU" dirty="0" err="1"/>
              <a:t>regression</a:t>
            </a:r>
            <a:endParaRPr lang="hu-HU" dirty="0"/>
          </a:p>
          <a:p>
            <a:pPr lvl="1"/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have</a:t>
            </a:r>
            <a:r>
              <a:rPr lang="hu-HU" dirty="0"/>
              <a:t> </a:t>
            </a:r>
            <a:r>
              <a:rPr lang="hu-HU" dirty="0" err="1"/>
              <a:t>data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profits</a:t>
            </a:r>
            <a:r>
              <a:rPr lang="hu-HU" dirty="0"/>
              <a:t> and </a:t>
            </a:r>
            <a:r>
              <a:rPr lang="hu-HU" dirty="0" err="1"/>
              <a:t>populations</a:t>
            </a:r>
            <a:r>
              <a:rPr lang="hu-HU" dirty="0"/>
              <a:t> </a:t>
            </a:r>
            <a:r>
              <a:rPr lang="hu-HU" dirty="0" err="1"/>
              <a:t>from</a:t>
            </a:r>
            <a:r>
              <a:rPr lang="hu-HU" dirty="0"/>
              <a:t> </a:t>
            </a:r>
            <a:r>
              <a:rPr lang="hu-HU" dirty="0" err="1"/>
              <a:t>different</a:t>
            </a:r>
            <a:r>
              <a:rPr lang="hu-HU" dirty="0"/>
              <a:t> </a:t>
            </a:r>
            <a:r>
              <a:rPr lang="hu-HU" dirty="0" err="1"/>
              <a:t>cities</a:t>
            </a:r>
            <a:r>
              <a:rPr lang="hu-HU" dirty="0"/>
              <a:t>.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would</a:t>
            </a:r>
            <a:r>
              <a:rPr lang="hu-HU" dirty="0"/>
              <a:t> like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use</a:t>
            </a:r>
            <a:r>
              <a:rPr lang="hu-HU" dirty="0"/>
              <a:t> </a:t>
            </a:r>
            <a:r>
              <a:rPr lang="hu-HU" dirty="0" err="1"/>
              <a:t>this</a:t>
            </a:r>
            <a:r>
              <a:rPr lang="hu-HU" dirty="0"/>
              <a:t> </a:t>
            </a:r>
            <a:r>
              <a:rPr lang="hu-HU" dirty="0" err="1"/>
              <a:t>data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help</a:t>
            </a:r>
            <a:r>
              <a:rPr lang="hu-HU" dirty="0"/>
              <a:t>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select</a:t>
            </a:r>
            <a:r>
              <a:rPr lang="hu-HU" dirty="0"/>
              <a:t> </a:t>
            </a:r>
            <a:r>
              <a:rPr lang="hu-HU" dirty="0" err="1"/>
              <a:t>which</a:t>
            </a:r>
            <a:r>
              <a:rPr lang="hu-HU" dirty="0"/>
              <a:t> city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expand</a:t>
            </a:r>
            <a:r>
              <a:rPr lang="hu-HU" dirty="0"/>
              <a:t> </a:t>
            </a:r>
            <a:r>
              <a:rPr lang="hu-HU" dirty="0" err="1"/>
              <a:t>your</a:t>
            </a:r>
            <a:r>
              <a:rPr lang="hu-HU" dirty="0"/>
              <a:t> </a:t>
            </a:r>
            <a:r>
              <a:rPr lang="hu-HU" dirty="0" err="1"/>
              <a:t>food</a:t>
            </a:r>
            <a:r>
              <a:rPr lang="hu-HU" dirty="0"/>
              <a:t> </a:t>
            </a:r>
            <a:r>
              <a:rPr lang="hu-HU" dirty="0" err="1"/>
              <a:t>truck</a:t>
            </a:r>
            <a:r>
              <a:rPr lang="hu-HU" dirty="0"/>
              <a:t> </a:t>
            </a:r>
            <a:r>
              <a:rPr lang="hu-HU" dirty="0" err="1"/>
              <a:t>company</a:t>
            </a:r>
            <a:r>
              <a:rPr lang="hu-HU" dirty="0"/>
              <a:t>.</a:t>
            </a:r>
          </a:p>
          <a:p>
            <a:r>
              <a:rPr lang="hu-HU" dirty="0" err="1"/>
              <a:t>Ex.m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E1E611D-B494-4A27-B85B-226D5A9C4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3900" y="1681138"/>
            <a:ext cx="4944091" cy="391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42660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9A7DBD6-E358-4047-A002-4C0D5383E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Backpropagation</a:t>
            </a:r>
            <a:r>
              <a:rPr lang="hu-HU" dirty="0"/>
              <a:t> </a:t>
            </a:r>
            <a:r>
              <a:rPr lang="hu-HU" dirty="0" err="1"/>
              <a:t>Algorithm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A127DA5-0985-4829-94E8-0406215714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"Backpropagation" is neural-network terminology for minimizing our cost function, just like what we were doing with gradient descent in logistic and linear regression. Our goal is to compute</a:t>
            </a:r>
            <a:r>
              <a:rPr lang="hu-HU" dirty="0"/>
              <a:t> min</a:t>
            </a:r>
            <a:r>
              <a:rPr lang="el-GR" baseline="-25000" dirty="0">
                <a:latin typeface="Gabriola" panose="04040605051002020D02" pitchFamily="82" charset="0"/>
              </a:rPr>
              <a:t>Θ</a:t>
            </a:r>
            <a:r>
              <a:rPr lang="hu-HU" dirty="0"/>
              <a:t>J(</a:t>
            </a:r>
            <a:r>
              <a:rPr lang="el-GR" dirty="0">
                <a:latin typeface="Gabriola" panose="04040605051002020D02" pitchFamily="82" charset="0"/>
              </a:rPr>
              <a:t>Θ</a:t>
            </a:r>
            <a:r>
              <a:rPr lang="hu-HU" dirty="0"/>
              <a:t>)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FD7517FB-ED8D-41EE-92C9-238C40CA7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2100" y="4020344"/>
            <a:ext cx="3397425" cy="1482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82508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E335BA-DF10-4EF4-A6B2-3FE304F07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Gradient</a:t>
            </a:r>
            <a:r>
              <a:rPr lang="hu-HU" dirty="0"/>
              <a:t> </a:t>
            </a:r>
            <a:r>
              <a:rPr lang="hu-HU" dirty="0" err="1"/>
              <a:t>computation</a:t>
            </a:r>
            <a:endParaRPr lang="en-GB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A3D30DE5-C3AA-4878-9337-9B51DA0B1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689" y="2097088"/>
            <a:ext cx="8863778" cy="4369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43778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8DA3887-F470-41B6-B175-78A8138E2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Backpropagation</a:t>
            </a:r>
            <a:r>
              <a:rPr lang="hu-HU" dirty="0"/>
              <a:t> </a:t>
            </a:r>
            <a:r>
              <a:rPr lang="hu-HU" dirty="0" err="1"/>
              <a:t>algorithm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BC42C21C-626C-45BD-81A1-B0A99899D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9874" y="1817268"/>
            <a:ext cx="7646550" cy="2141538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AAD1490C-72BD-4757-9429-7F65A594B4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9874" y="4244640"/>
            <a:ext cx="4644188" cy="125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77722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8DA3887-F470-41B6-B175-78A8138E2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Backpropagation</a:t>
            </a:r>
            <a:r>
              <a:rPr lang="hu-HU" dirty="0"/>
              <a:t> </a:t>
            </a:r>
            <a:r>
              <a:rPr lang="hu-HU" dirty="0" err="1"/>
              <a:t>algorithm</a:t>
            </a:r>
            <a:endParaRPr lang="en-GB" dirty="0"/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9B6A82A5-0D08-444C-B12A-9EFE1A186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339" y="1721519"/>
            <a:ext cx="9090145" cy="4794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08901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A05ACBC-01AC-4AFB-A361-8F32363D0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Training</a:t>
            </a:r>
            <a:r>
              <a:rPr lang="hu-HU" dirty="0"/>
              <a:t> a </a:t>
            </a:r>
            <a:r>
              <a:rPr lang="hu-HU" dirty="0" err="1"/>
              <a:t>neural</a:t>
            </a:r>
            <a:r>
              <a:rPr lang="hu-HU" dirty="0"/>
              <a:t> </a:t>
            </a:r>
            <a:r>
              <a:rPr lang="hu-HU" dirty="0" err="1"/>
              <a:t>network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B10F114-7774-4302-969B-FCF75A4EC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96408"/>
            <a:ext cx="9905999" cy="4135271"/>
          </a:xfrm>
        </p:spPr>
        <p:txBody>
          <a:bodyPr>
            <a:normAutofit lnSpcReduction="10000"/>
          </a:bodyPr>
          <a:lstStyle/>
          <a:p>
            <a:r>
              <a:rPr lang="en-GB" dirty="0"/>
              <a:t>Randomly initialize the weights</a:t>
            </a:r>
            <a:endParaRPr lang="hu-HU" dirty="0"/>
          </a:p>
          <a:p>
            <a:r>
              <a:rPr lang="en-GB" dirty="0"/>
              <a:t>Implement forward propagation to get</a:t>
            </a:r>
            <a:r>
              <a:rPr lang="hu-HU" dirty="0"/>
              <a:t> h</a:t>
            </a:r>
            <a:r>
              <a:rPr lang="el-GR" baseline="-25000" dirty="0">
                <a:latin typeface="Gabriola" panose="04040605051002020D02" pitchFamily="82" charset="0"/>
              </a:rPr>
              <a:t>Θ</a:t>
            </a:r>
            <a:r>
              <a:rPr lang="hu-HU" dirty="0">
                <a:latin typeface="Gabriola" panose="04040605051002020D02" pitchFamily="82" charset="0"/>
              </a:rPr>
              <a:t>(x</a:t>
            </a:r>
            <a:r>
              <a:rPr lang="hu-HU" baseline="30000" dirty="0">
                <a:latin typeface="Gabriola" panose="04040605051002020D02" pitchFamily="82" charset="0"/>
              </a:rPr>
              <a:t>(i)</a:t>
            </a:r>
            <a:r>
              <a:rPr lang="hu-HU" dirty="0">
                <a:latin typeface="Gabriola" panose="04040605051002020D02" pitchFamily="82" charset="0"/>
              </a:rPr>
              <a:t>)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any</a:t>
            </a:r>
            <a:r>
              <a:rPr lang="hu-HU" dirty="0"/>
              <a:t> </a:t>
            </a:r>
            <a:r>
              <a:rPr lang="hu-HU" dirty="0">
                <a:latin typeface="Gabriola" panose="04040605051002020D02" pitchFamily="82" charset="0"/>
              </a:rPr>
              <a:t>x</a:t>
            </a:r>
            <a:r>
              <a:rPr lang="hu-HU" baseline="30000" dirty="0">
                <a:latin typeface="Gabriola" panose="04040605051002020D02" pitchFamily="82" charset="0"/>
              </a:rPr>
              <a:t>(i)</a:t>
            </a:r>
            <a:r>
              <a:rPr lang="hu-HU" dirty="0">
                <a:latin typeface="Gabriola" panose="04040605051002020D02" pitchFamily="82" charset="0"/>
              </a:rPr>
              <a:t> </a:t>
            </a:r>
            <a:endParaRPr lang="en-GB" dirty="0"/>
          </a:p>
          <a:p>
            <a:r>
              <a:rPr lang="en-GB" dirty="0"/>
              <a:t>Implement the cost function</a:t>
            </a:r>
          </a:p>
          <a:p>
            <a:r>
              <a:rPr lang="en-GB" dirty="0"/>
              <a:t>Implement backpropagation to compute partial derivatives</a:t>
            </a:r>
          </a:p>
          <a:p>
            <a:r>
              <a:rPr lang="en-GB" dirty="0"/>
              <a:t>Use gradient checking to confirm that your backpropagation works. Then disable gradient checking.</a:t>
            </a:r>
          </a:p>
          <a:p>
            <a:r>
              <a:rPr lang="en-GB" dirty="0"/>
              <a:t>Use gradient descent or a built-in optimization function to minimize the cost function with the weights in theta.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293453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74C6760-A525-4F27-8F44-7B95552D9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5334413"/>
          </a:xfrm>
        </p:spPr>
        <p:txBody>
          <a:bodyPr>
            <a:normAutofit/>
          </a:bodyPr>
          <a:lstStyle/>
          <a:p>
            <a:r>
              <a:rPr lang="hu-HU" sz="7200" dirty="0" err="1"/>
              <a:t>Evaluating</a:t>
            </a:r>
            <a:r>
              <a:rPr lang="hu-HU" sz="7200" dirty="0"/>
              <a:t> a </a:t>
            </a:r>
            <a:r>
              <a:rPr lang="hu-HU" sz="7200" dirty="0" err="1"/>
              <a:t>learning</a:t>
            </a:r>
            <a:r>
              <a:rPr lang="hu-HU" sz="7200" dirty="0"/>
              <a:t> </a:t>
            </a:r>
            <a:r>
              <a:rPr lang="hu-HU" sz="7200" dirty="0" err="1"/>
              <a:t>algorithm</a:t>
            </a:r>
            <a:endParaRPr lang="en-GB" sz="7200" dirty="0"/>
          </a:p>
        </p:txBody>
      </p:sp>
    </p:spTree>
    <p:extLst>
      <p:ext uri="{BB962C8B-B14F-4D97-AF65-F5344CB8AC3E}">
        <p14:creationId xmlns:p14="http://schemas.microsoft.com/office/powerpoint/2010/main" val="44678096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1F952B4-096D-4DFE-8B9F-4D8E3E75C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Model</a:t>
            </a:r>
            <a:r>
              <a:rPr lang="hu-HU" dirty="0"/>
              <a:t> </a:t>
            </a:r>
            <a:r>
              <a:rPr lang="hu-HU" dirty="0" err="1"/>
              <a:t>selection</a:t>
            </a:r>
            <a:r>
              <a:rPr lang="hu-HU" dirty="0"/>
              <a:t>: </a:t>
            </a:r>
            <a:r>
              <a:rPr lang="hu-HU" dirty="0" err="1"/>
              <a:t>Train</a:t>
            </a:r>
            <a:r>
              <a:rPr lang="hu-HU" dirty="0"/>
              <a:t>/</a:t>
            </a:r>
            <a:r>
              <a:rPr lang="hu-HU" dirty="0" err="1"/>
              <a:t>Validation</a:t>
            </a:r>
            <a:r>
              <a:rPr lang="hu-HU" dirty="0"/>
              <a:t>/Test </a:t>
            </a:r>
            <a:r>
              <a:rPr lang="hu-HU" dirty="0" err="1"/>
              <a:t>Sets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1358A34-AD1C-430F-AE85-FF0741E98F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35024"/>
            <a:ext cx="9905999" cy="1969587"/>
          </a:xfrm>
        </p:spPr>
        <p:txBody>
          <a:bodyPr/>
          <a:lstStyle/>
          <a:p>
            <a:r>
              <a:rPr lang="en-GB" dirty="0"/>
              <a:t>Training set: 60%</a:t>
            </a:r>
          </a:p>
          <a:p>
            <a:r>
              <a:rPr lang="en-GB" dirty="0"/>
              <a:t>Cross validation set: 20%</a:t>
            </a:r>
          </a:p>
          <a:p>
            <a:r>
              <a:rPr lang="en-GB" dirty="0"/>
              <a:t>Test set: 20%</a:t>
            </a:r>
          </a:p>
          <a:p>
            <a:endParaRPr lang="en-GB" dirty="0"/>
          </a:p>
        </p:txBody>
      </p:sp>
      <p:sp>
        <p:nvSpPr>
          <p:cNvPr id="4" name="Tartalom helye 2">
            <a:extLst>
              <a:ext uri="{FF2B5EF4-FFF2-40B4-BE49-F238E27FC236}">
                <a16:creationId xmlns:a16="http://schemas.microsoft.com/office/drawing/2014/main" id="{F002C308-1128-41B9-A841-3D3F648D72A0}"/>
              </a:ext>
            </a:extLst>
          </p:cNvPr>
          <p:cNvSpPr txBox="1">
            <a:spLocks/>
          </p:cNvSpPr>
          <p:nvPr/>
        </p:nvSpPr>
        <p:spPr>
          <a:xfrm>
            <a:off x="1141411" y="3467309"/>
            <a:ext cx="9905999" cy="277217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dirty="0"/>
              <a:t>1 </a:t>
            </a:r>
            <a:r>
              <a:rPr lang="en-GB" dirty="0"/>
              <a:t>Optimize the parameters in Θ using the training set for each polynomial degree.</a:t>
            </a:r>
          </a:p>
          <a:p>
            <a:pPr marL="0" indent="0">
              <a:buNone/>
            </a:pPr>
            <a:r>
              <a:rPr lang="hu-HU" dirty="0"/>
              <a:t>2 </a:t>
            </a:r>
            <a:r>
              <a:rPr lang="en-GB" dirty="0"/>
              <a:t>Find the polynomial degree d with the least error using the cross validation set.</a:t>
            </a:r>
          </a:p>
          <a:p>
            <a:pPr marL="0" indent="0">
              <a:buNone/>
            </a:pPr>
            <a:r>
              <a:rPr lang="hu-HU" dirty="0"/>
              <a:t>3 </a:t>
            </a:r>
            <a:r>
              <a:rPr lang="en-GB" dirty="0"/>
              <a:t>Estimate the generalization error using the test set wit</a:t>
            </a:r>
            <a:r>
              <a:rPr lang="hu-HU" dirty="0"/>
              <a:t>h </a:t>
            </a:r>
            <a:r>
              <a:rPr lang="hu-HU" dirty="0" err="1"/>
              <a:t>J</a:t>
            </a:r>
            <a:r>
              <a:rPr lang="hu-HU" baseline="-25000" dirty="0" err="1"/>
              <a:t>test</a:t>
            </a:r>
            <a:r>
              <a:rPr lang="hu-HU" dirty="0"/>
              <a:t>(</a:t>
            </a:r>
            <a:r>
              <a:rPr lang="el-GR" dirty="0">
                <a:latin typeface="Gabriola" panose="04040605051002020D02" pitchFamily="82" charset="0"/>
              </a:rPr>
              <a:t>Θ</a:t>
            </a:r>
            <a:r>
              <a:rPr lang="hu-HU" baseline="30000" dirty="0"/>
              <a:t>(d)</a:t>
            </a:r>
            <a:r>
              <a:rPr lang="hu-HU" dirty="0"/>
              <a:t>), (d= </a:t>
            </a:r>
            <a:r>
              <a:rPr lang="hu-HU" dirty="0" err="1"/>
              <a:t>from</a:t>
            </a:r>
            <a:r>
              <a:rPr lang="hu-HU" dirty="0"/>
              <a:t> </a:t>
            </a:r>
            <a:r>
              <a:rPr lang="hu-HU" dirty="0" err="1"/>
              <a:t>polynomial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lower</a:t>
            </a:r>
            <a:r>
              <a:rPr lang="hu-HU" dirty="0"/>
              <a:t> </a:t>
            </a:r>
            <a:r>
              <a:rPr lang="hu-HU" dirty="0" err="1"/>
              <a:t>error</a:t>
            </a:r>
            <a:r>
              <a:rPr lang="hu-HU" dirty="0"/>
              <a:t>)</a:t>
            </a:r>
            <a:br>
              <a:rPr lang="hu-HU" dirty="0"/>
            </a:br>
            <a:br>
              <a:rPr lang="hu-HU" dirty="0"/>
            </a:br>
            <a:r>
              <a:rPr lang="en-GB" dirty="0"/>
              <a:t>This way, the degree of the polynomial d has not been trained using the test set.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287693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206067D-CF38-4A83-A4C4-3BF1AE9BC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Bias</a:t>
            </a:r>
            <a:r>
              <a:rPr lang="hu-HU" dirty="0"/>
              <a:t> / </a:t>
            </a:r>
            <a:r>
              <a:rPr lang="hu-HU" dirty="0" err="1"/>
              <a:t>Variance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FE492E13-B4BA-46CE-AA4F-AB409E7B73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737" y="1916385"/>
            <a:ext cx="9329350" cy="4323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29351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2D79E78-A259-46B0-A25F-22EEC6B3C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Bias</a:t>
            </a:r>
            <a:r>
              <a:rPr lang="hu-HU" dirty="0"/>
              <a:t> / </a:t>
            </a:r>
            <a:r>
              <a:rPr lang="hu-HU" dirty="0" err="1"/>
              <a:t>Variance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0AC78AF-BEEC-4D6D-BF4B-01A197F3A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9522" y="3236768"/>
            <a:ext cx="3792955" cy="318953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93031F2A-A308-4978-B1C4-FBE3E5197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2" y="1914191"/>
            <a:ext cx="10161893" cy="126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79933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3FB307A-B0D3-4C0E-883A-811E723AD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Linear</a:t>
            </a:r>
            <a:r>
              <a:rPr lang="hu-HU" dirty="0"/>
              <a:t> </a:t>
            </a:r>
            <a:r>
              <a:rPr lang="hu-HU" dirty="0" err="1"/>
              <a:t>regression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regularization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F3B3FD6-0E81-4759-A12F-F347AC8D2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129" y="1758866"/>
            <a:ext cx="8340566" cy="4320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761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EA89635-3E15-487F-A978-B08200F3B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Model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6D11B50-43AC-4CD4-BAC4-4A65BD939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hu-HU" dirty="0"/>
              <a:t>m – </a:t>
            </a:r>
            <a:r>
              <a:rPr lang="hu-HU" dirty="0" err="1"/>
              <a:t>number</a:t>
            </a:r>
            <a:r>
              <a:rPr lang="hu-HU" dirty="0"/>
              <a:t> of </a:t>
            </a:r>
            <a:r>
              <a:rPr lang="hu-HU" dirty="0" err="1"/>
              <a:t>training</a:t>
            </a:r>
            <a:r>
              <a:rPr lang="hu-HU" dirty="0"/>
              <a:t> </a:t>
            </a:r>
            <a:r>
              <a:rPr lang="hu-HU" dirty="0" err="1"/>
              <a:t>examples</a:t>
            </a:r>
            <a:endParaRPr lang="hu-HU" dirty="0"/>
          </a:p>
          <a:p>
            <a:r>
              <a:rPr lang="hu-HU" dirty="0"/>
              <a:t>x – input </a:t>
            </a:r>
            <a:r>
              <a:rPr lang="hu-HU" dirty="0" err="1"/>
              <a:t>variable</a:t>
            </a:r>
            <a:endParaRPr lang="hu-HU" dirty="0"/>
          </a:p>
          <a:p>
            <a:r>
              <a:rPr lang="hu-HU" dirty="0"/>
              <a:t>y – output </a:t>
            </a:r>
            <a:r>
              <a:rPr lang="hu-HU" dirty="0" err="1"/>
              <a:t>variable</a:t>
            </a:r>
            <a:endParaRPr lang="hu-HU" dirty="0"/>
          </a:p>
          <a:p>
            <a:r>
              <a:rPr lang="hu-HU" dirty="0"/>
              <a:t>(x, y) – </a:t>
            </a:r>
            <a:r>
              <a:rPr lang="hu-HU" dirty="0" err="1"/>
              <a:t>one</a:t>
            </a:r>
            <a:r>
              <a:rPr lang="hu-HU" dirty="0"/>
              <a:t> </a:t>
            </a:r>
            <a:r>
              <a:rPr lang="hu-HU" dirty="0" err="1"/>
              <a:t>training</a:t>
            </a:r>
            <a:r>
              <a:rPr lang="hu-HU" dirty="0"/>
              <a:t> </a:t>
            </a:r>
            <a:r>
              <a:rPr lang="hu-HU" dirty="0" err="1"/>
              <a:t>example</a:t>
            </a:r>
            <a:endParaRPr lang="hu-HU" dirty="0"/>
          </a:p>
          <a:p>
            <a:r>
              <a:rPr lang="hu-HU" dirty="0"/>
              <a:t>(x</a:t>
            </a:r>
            <a:r>
              <a:rPr lang="hu-HU" baseline="30000" dirty="0"/>
              <a:t>(i)</a:t>
            </a:r>
            <a:r>
              <a:rPr lang="hu-HU" dirty="0"/>
              <a:t>, y</a:t>
            </a:r>
            <a:r>
              <a:rPr lang="hu-HU" baseline="30000" dirty="0"/>
              <a:t>(i)</a:t>
            </a:r>
            <a:r>
              <a:rPr lang="hu-HU" dirty="0"/>
              <a:t>) – </a:t>
            </a:r>
            <a:r>
              <a:rPr lang="hu-HU" dirty="0" err="1"/>
              <a:t>i</a:t>
            </a:r>
            <a:r>
              <a:rPr lang="hu-HU" baseline="30000" dirty="0" err="1"/>
              <a:t>th</a:t>
            </a:r>
            <a:r>
              <a:rPr lang="hu-HU" dirty="0"/>
              <a:t> </a:t>
            </a:r>
            <a:r>
              <a:rPr lang="hu-HU" dirty="0" err="1"/>
              <a:t>training</a:t>
            </a:r>
            <a:r>
              <a:rPr lang="hu-HU" dirty="0"/>
              <a:t> </a:t>
            </a:r>
            <a:r>
              <a:rPr lang="hu-HU" dirty="0" err="1"/>
              <a:t>example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3672166-50C3-4116-865A-8FCECB87D3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9161" y="1986475"/>
            <a:ext cx="5048250" cy="3609975"/>
          </a:xfrm>
          <a:prstGeom prst="rect">
            <a:avLst/>
          </a:prstGeom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3EFFBCC4-C55E-4663-AB18-7CD472A27DE1}"/>
              </a:ext>
            </a:extLst>
          </p:cNvPr>
          <p:cNvSpPr txBox="1"/>
          <p:nvPr/>
        </p:nvSpPr>
        <p:spPr>
          <a:xfrm>
            <a:off x="5999161" y="4929240"/>
            <a:ext cx="1150939" cy="646331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hu-HU" dirty="0" err="1"/>
              <a:t>Population</a:t>
            </a:r>
            <a:endParaRPr lang="hu-HU" dirty="0"/>
          </a:p>
          <a:p>
            <a:r>
              <a:rPr lang="hu-HU" dirty="0"/>
              <a:t>of </a:t>
            </a:r>
            <a:r>
              <a:rPr lang="hu-HU" dirty="0" err="1"/>
              <a:t>the</a:t>
            </a:r>
            <a:r>
              <a:rPr lang="hu-HU" dirty="0"/>
              <a:t> city</a:t>
            </a:r>
            <a:endParaRPr lang="en-GB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3DE6C0DB-2991-408A-8B2D-DD2D0A58CF38}"/>
              </a:ext>
            </a:extLst>
          </p:cNvPr>
          <p:cNvSpPr txBox="1"/>
          <p:nvPr/>
        </p:nvSpPr>
        <p:spPr>
          <a:xfrm>
            <a:off x="9626600" y="4864100"/>
            <a:ext cx="1420811" cy="73235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82DE7550-3E02-41F6-BC4A-F71A2CEEFCF5}"/>
              </a:ext>
            </a:extLst>
          </p:cNvPr>
          <p:cNvSpPr txBox="1"/>
          <p:nvPr/>
        </p:nvSpPr>
        <p:spPr>
          <a:xfrm>
            <a:off x="9702481" y="4864100"/>
            <a:ext cx="1150939" cy="646331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hu-HU" dirty="0" err="1"/>
              <a:t>Estimated</a:t>
            </a:r>
            <a:r>
              <a:rPr lang="hu-HU" dirty="0"/>
              <a:t> </a:t>
            </a:r>
          </a:p>
          <a:p>
            <a:r>
              <a:rPr lang="hu-HU" dirty="0"/>
              <a:t>profit</a:t>
            </a:r>
            <a:endParaRPr lang="en-GB" dirty="0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7481750E-8C2B-40BA-ABAF-79A6E9F62CFB}"/>
              </a:ext>
            </a:extLst>
          </p:cNvPr>
          <p:cNvSpPr txBox="1"/>
          <p:nvPr/>
        </p:nvSpPr>
        <p:spPr>
          <a:xfrm>
            <a:off x="6418978" y="563221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X</a:t>
            </a:r>
            <a:endParaRPr lang="en-GB" dirty="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8A59596A-57FF-461C-9551-CAA92BED0A17}"/>
              </a:ext>
            </a:extLst>
          </p:cNvPr>
          <p:cNvSpPr txBox="1"/>
          <p:nvPr/>
        </p:nvSpPr>
        <p:spPr>
          <a:xfrm>
            <a:off x="7824818" y="5632216"/>
            <a:ext cx="1122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err="1"/>
              <a:t>hypothesis</a:t>
            </a:r>
            <a:endParaRPr lang="en-GB" dirty="0"/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39F728C7-1123-41A7-BCC6-137F5ADCA832}"/>
              </a:ext>
            </a:extLst>
          </p:cNvPr>
          <p:cNvSpPr txBox="1"/>
          <p:nvPr/>
        </p:nvSpPr>
        <p:spPr>
          <a:xfrm>
            <a:off x="9966646" y="563221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757693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1B78D85-43DA-4261-951E-03404420C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Calculate</a:t>
            </a:r>
            <a:r>
              <a:rPr lang="hu-HU" dirty="0"/>
              <a:t> </a:t>
            </a:r>
            <a:r>
              <a:rPr lang="hu-HU" dirty="0" err="1"/>
              <a:t>regularization</a:t>
            </a:r>
            <a:r>
              <a:rPr lang="hu-HU" dirty="0"/>
              <a:t> </a:t>
            </a:r>
            <a:r>
              <a:rPr lang="hu-HU" dirty="0" err="1"/>
              <a:t>parameter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FE177ACF-5123-4A2D-B2AE-1EF3D4C4D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878" y="1977190"/>
            <a:ext cx="10435068" cy="277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39737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0387413-0847-4D3D-B03E-1A952E104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Learning</a:t>
            </a:r>
            <a:r>
              <a:rPr lang="hu-HU" dirty="0"/>
              <a:t> </a:t>
            </a:r>
            <a:r>
              <a:rPr lang="hu-HU" dirty="0" err="1"/>
              <a:t>curve</a:t>
            </a:r>
            <a:r>
              <a:rPr lang="hu-HU" dirty="0"/>
              <a:t> I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A2D9CF09-E15F-4D17-81A8-812266967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1773654"/>
            <a:ext cx="8038456" cy="1655345"/>
          </a:xfrm>
          <a:prstGeom prst="rect">
            <a:avLst/>
          </a:prstGeom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E0C456C3-10B9-46E7-9A29-4657F79ED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1663" y="3685924"/>
            <a:ext cx="4572000" cy="279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07315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0387413-0847-4D3D-B03E-1A952E104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Learning</a:t>
            </a:r>
            <a:r>
              <a:rPr lang="hu-HU" dirty="0"/>
              <a:t> </a:t>
            </a:r>
            <a:r>
              <a:rPr lang="hu-HU" dirty="0" err="1"/>
              <a:t>curve</a:t>
            </a:r>
            <a:r>
              <a:rPr lang="hu-HU" dirty="0"/>
              <a:t> II.</a:t>
            </a:r>
            <a:endParaRPr lang="en-GB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E6910A9F-2BB3-4C4C-8202-7578C5DAB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1771148"/>
            <a:ext cx="8322832" cy="1838326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D26D834D-C262-4EFC-A20B-1993DC407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1737" y="3910765"/>
            <a:ext cx="4705350" cy="25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55822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84F3F16-CBFD-4F65-ACCA-C4573034C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Debugging</a:t>
            </a:r>
            <a:r>
              <a:rPr lang="hu-HU" dirty="0"/>
              <a:t> </a:t>
            </a:r>
            <a:r>
              <a:rPr lang="hu-HU" dirty="0" err="1"/>
              <a:t>Tips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D24B318-7926-46B5-9F87-5AF05BDB65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96408"/>
            <a:ext cx="9905999" cy="3541714"/>
          </a:xfrm>
        </p:spPr>
        <p:txBody>
          <a:bodyPr/>
          <a:lstStyle/>
          <a:p>
            <a:r>
              <a:rPr lang="en-GB" b="1" dirty="0"/>
              <a:t>Getting more training examples:</a:t>
            </a:r>
            <a:r>
              <a:rPr lang="en-GB" dirty="0"/>
              <a:t> Fixes high variance</a:t>
            </a:r>
          </a:p>
          <a:p>
            <a:r>
              <a:rPr lang="en-GB" b="1" dirty="0"/>
              <a:t>Trying smaller sets of features:</a:t>
            </a:r>
            <a:r>
              <a:rPr lang="en-GB" dirty="0"/>
              <a:t> Fixes high variance</a:t>
            </a:r>
          </a:p>
          <a:p>
            <a:r>
              <a:rPr lang="en-GB" b="1" dirty="0"/>
              <a:t>Adding features:</a:t>
            </a:r>
            <a:r>
              <a:rPr lang="en-GB" dirty="0"/>
              <a:t> Fixes high bias</a:t>
            </a:r>
          </a:p>
          <a:p>
            <a:r>
              <a:rPr lang="en-GB" b="1" dirty="0"/>
              <a:t>Adding polynomial features:</a:t>
            </a:r>
            <a:r>
              <a:rPr lang="en-GB" dirty="0"/>
              <a:t> Fixes high bias</a:t>
            </a:r>
          </a:p>
          <a:p>
            <a:r>
              <a:rPr lang="en-GB" b="1" dirty="0"/>
              <a:t>Decreasing </a:t>
            </a:r>
            <a:r>
              <a:rPr lang="el-GR" b="1" dirty="0"/>
              <a:t>λ:</a:t>
            </a:r>
            <a:r>
              <a:rPr lang="el-GR" dirty="0"/>
              <a:t> </a:t>
            </a:r>
            <a:r>
              <a:rPr lang="en-GB" dirty="0"/>
              <a:t>Fixes high bias</a:t>
            </a:r>
          </a:p>
          <a:p>
            <a:r>
              <a:rPr lang="en-GB" b="1" dirty="0"/>
              <a:t>Increasing </a:t>
            </a:r>
            <a:r>
              <a:rPr lang="el-GR" b="1" dirty="0"/>
              <a:t>λ:</a:t>
            </a:r>
            <a:r>
              <a:rPr lang="el-GR" dirty="0"/>
              <a:t> </a:t>
            </a:r>
            <a:r>
              <a:rPr lang="en-GB" dirty="0"/>
              <a:t>Fixes high variance.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762771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664A4C3-4DBD-46EE-8E44-E5D2FD857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Further</a:t>
            </a:r>
            <a:r>
              <a:rPr lang="hu-HU" dirty="0"/>
              <a:t> More… 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5F2FDB0-BBE0-40DE-960C-3D99C64C3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96716"/>
            <a:ext cx="9905999" cy="3994485"/>
          </a:xfrm>
        </p:spPr>
        <p:txBody>
          <a:bodyPr/>
          <a:lstStyle/>
          <a:p>
            <a:r>
              <a:rPr lang="hu-HU" dirty="0"/>
              <a:t>SVM – </a:t>
            </a:r>
            <a:r>
              <a:rPr lang="hu-HU" dirty="0" err="1"/>
              <a:t>Support</a:t>
            </a:r>
            <a:r>
              <a:rPr lang="hu-HU" dirty="0"/>
              <a:t> </a:t>
            </a:r>
            <a:r>
              <a:rPr lang="hu-HU" dirty="0" err="1"/>
              <a:t>Vector</a:t>
            </a:r>
            <a:r>
              <a:rPr lang="hu-HU" dirty="0"/>
              <a:t> </a:t>
            </a:r>
            <a:r>
              <a:rPr lang="hu-HU" dirty="0" err="1"/>
              <a:t>Machine</a:t>
            </a:r>
            <a:r>
              <a:rPr lang="hu-HU" dirty="0"/>
              <a:t> </a:t>
            </a:r>
            <a:br>
              <a:rPr lang="hu-HU" dirty="0"/>
            </a:br>
            <a:r>
              <a:rPr lang="hu-HU" dirty="0"/>
              <a:t>- </a:t>
            </a:r>
            <a:r>
              <a:rPr lang="hu-HU" dirty="0" err="1"/>
              <a:t>Large</a:t>
            </a:r>
            <a:r>
              <a:rPr lang="hu-HU" dirty="0"/>
              <a:t> margin</a:t>
            </a:r>
          </a:p>
          <a:p>
            <a:r>
              <a:rPr lang="hu-HU" dirty="0"/>
              <a:t>K – </a:t>
            </a:r>
            <a:r>
              <a:rPr lang="hu-HU" dirty="0" err="1"/>
              <a:t>means</a:t>
            </a:r>
            <a:r>
              <a:rPr lang="hu-HU" dirty="0"/>
              <a:t> </a:t>
            </a:r>
            <a:r>
              <a:rPr lang="hu-HU" dirty="0" err="1"/>
              <a:t>algorithm</a:t>
            </a:r>
            <a:br>
              <a:rPr lang="hu-HU" dirty="0"/>
            </a:br>
            <a:r>
              <a:rPr lang="hu-HU" dirty="0"/>
              <a:t>- </a:t>
            </a:r>
            <a:r>
              <a:rPr lang="hu-HU" dirty="0" err="1"/>
              <a:t>Unsupervised</a:t>
            </a:r>
            <a:r>
              <a:rPr lang="hu-HU" dirty="0"/>
              <a:t> </a:t>
            </a:r>
            <a:r>
              <a:rPr lang="hu-HU" dirty="0" err="1"/>
              <a:t>learnin</a:t>
            </a:r>
            <a:r>
              <a:rPr lang="hu-HU" dirty="0"/>
              <a:t> </a:t>
            </a:r>
            <a:r>
              <a:rPr lang="hu-HU" dirty="0" err="1"/>
              <a:t>classification</a:t>
            </a:r>
            <a:r>
              <a:rPr lang="hu-HU" dirty="0"/>
              <a:t> </a:t>
            </a:r>
            <a:r>
              <a:rPr lang="hu-HU" dirty="0" err="1"/>
              <a:t>algorithm</a:t>
            </a:r>
            <a:endParaRPr lang="hu-HU" dirty="0"/>
          </a:p>
          <a:p>
            <a:r>
              <a:rPr lang="hu-HU" dirty="0" err="1"/>
              <a:t>Anomaly</a:t>
            </a:r>
            <a:r>
              <a:rPr lang="hu-HU" dirty="0"/>
              <a:t> </a:t>
            </a:r>
            <a:r>
              <a:rPr lang="hu-HU" dirty="0" err="1"/>
              <a:t>detection</a:t>
            </a:r>
            <a:br>
              <a:rPr lang="hu-HU" dirty="0"/>
            </a:br>
            <a:r>
              <a:rPr lang="hu-HU" dirty="0"/>
              <a:t>- </a:t>
            </a:r>
            <a:r>
              <a:rPr lang="hu-HU" dirty="0" err="1"/>
              <a:t>Only</a:t>
            </a:r>
            <a:r>
              <a:rPr lang="hu-HU" dirty="0"/>
              <a:t> </a:t>
            </a:r>
            <a:r>
              <a:rPr lang="hu-HU" dirty="0" err="1"/>
              <a:t>few</a:t>
            </a:r>
            <a:r>
              <a:rPr lang="hu-HU" dirty="0"/>
              <a:t> </a:t>
            </a:r>
            <a:r>
              <a:rPr lang="hu-HU" dirty="0" err="1"/>
              <a:t>positive</a:t>
            </a:r>
            <a:r>
              <a:rPr lang="hu-HU" dirty="0"/>
              <a:t> </a:t>
            </a:r>
            <a:r>
              <a:rPr lang="hu-HU" dirty="0" err="1"/>
              <a:t>example</a:t>
            </a:r>
            <a:r>
              <a:rPr lang="hu-HU" dirty="0"/>
              <a:t>, </a:t>
            </a:r>
            <a:r>
              <a:rPr lang="hu-HU" dirty="0" err="1"/>
              <a:t>learning</a:t>
            </a:r>
            <a:r>
              <a:rPr lang="hu-HU" dirty="0"/>
              <a:t> </a:t>
            </a:r>
            <a:r>
              <a:rPr lang="hu-HU" dirty="0" err="1"/>
              <a:t>mechanism</a:t>
            </a:r>
            <a:r>
              <a:rPr lang="hu-HU" dirty="0"/>
              <a:t> </a:t>
            </a:r>
            <a:r>
              <a:rPr lang="hu-HU" dirty="0" err="1"/>
              <a:t>based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Gaussian </a:t>
            </a:r>
            <a:r>
              <a:rPr lang="hu-HU" dirty="0" err="1"/>
              <a:t>distribution</a:t>
            </a:r>
            <a:r>
              <a:rPr lang="hu-HU" dirty="0"/>
              <a:t>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392641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60F6C4B-15EF-42DE-B1DC-2B6C1F0BE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846450"/>
          </a:xfrm>
        </p:spPr>
        <p:txBody>
          <a:bodyPr>
            <a:normAutofit/>
          </a:bodyPr>
          <a:lstStyle/>
          <a:p>
            <a:pPr algn="ctr"/>
            <a:r>
              <a:rPr lang="hu-HU" sz="7200" dirty="0" err="1"/>
              <a:t>Thank</a:t>
            </a:r>
            <a:r>
              <a:rPr lang="hu-HU" sz="7200" dirty="0"/>
              <a:t> </a:t>
            </a:r>
            <a:r>
              <a:rPr lang="hu-HU" sz="7200" dirty="0" err="1"/>
              <a:t>you</a:t>
            </a:r>
            <a:r>
              <a:rPr lang="hu-HU" sz="7200" dirty="0"/>
              <a:t> </a:t>
            </a:r>
            <a:br>
              <a:rPr lang="hu-HU" sz="7200" dirty="0"/>
            </a:br>
            <a:r>
              <a:rPr lang="hu-HU" sz="7200" dirty="0" err="1"/>
              <a:t>for</a:t>
            </a:r>
            <a:r>
              <a:rPr lang="hu-HU" sz="7200" dirty="0"/>
              <a:t> </a:t>
            </a:r>
            <a:r>
              <a:rPr lang="hu-HU" sz="7200" dirty="0" err="1"/>
              <a:t>your</a:t>
            </a:r>
            <a:r>
              <a:rPr lang="hu-HU" sz="7200" dirty="0"/>
              <a:t> </a:t>
            </a:r>
            <a:r>
              <a:rPr lang="hu-HU" sz="7200" dirty="0" err="1"/>
              <a:t>attention</a:t>
            </a:r>
            <a:r>
              <a:rPr lang="hu-HU" sz="7200" dirty="0"/>
              <a:t>!</a:t>
            </a:r>
            <a:endParaRPr lang="en-GB" sz="7200" dirty="0"/>
          </a:p>
        </p:txBody>
      </p:sp>
    </p:spTree>
    <p:extLst>
      <p:ext uri="{BB962C8B-B14F-4D97-AF65-F5344CB8AC3E}">
        <p14:creationId xmlns:p14="http://schemas.microsoft.com/office/powerpoint/2010/main" val="222445958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85C09C6-208E-4B33-AECB-383C9733E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Reference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62CF031-B78F-4405-8BFE-EDF845426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dirty="0"/>
              <a:t>Andrew </a:t>
            </a:r>
            <a:r>
              <a:rPr lang="hu-HU" dirty="0" err="1"/>
              <a:t>Ng</a:t>
            </a:r>
            <a:r>
              <a:rPr lang="hu-HU" dirty="0"/>
              <a:t>: </a:t>
            </a:r>
            <a:r>
              <a:rPr lang="en-GB" dirty="0"/>
              <a:t>Machine Learning</a:t>
            </a:r>
            <a:r>
              <a:rPr lang="hu-HU" dirty="0"/>
              <a:t> </a:t>
            </a:r>
            <a:r>
              <a:rPr lang="hu-HU" dirty="0" err="1"/>
              <a:t>Corse</a:t>
            </a:r>
            <a:r>
              <a:rPr lang="hu-HU" dirty="0"/>
              <a:t> (</a:t>
            </a:r>
            <a:r>
              <a:rPr lang="hu-HU" dirty="0" err="1"/>
              <a:t>Coursera</a:t>
            </a:r>
            <a:r>
              <a:rPr lang="hu-HU" dirty="0"/>
              <a:t>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by Stanford University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8534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2BA76D6-8978-48B4-A7F0-2F46BBA6E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Hypothesys</a:t>
            </a:r>
            <a:r>
              <a:rPr lang="hu-HU" dirty="0"/>
              <a:t> &amp; Cost </a:t>
            </a:r>
            <a:r>
              <a:rPr lang="hu-HU" dirty="0" err="1"/>
              <a:t>Function</a:t>
            </a:r>
            <a:r>
              <a:rPr lang="hu-HU" dirty="0"/>
              <a:t> (</a:t>
            </a:r>
            <a:r>
              <a:rPr lang="hu-HU" dirty="0" err="1"/>
              <a:t>linear</a:t>
            </a:r>
            <a:r>
              <a:rPr lang="hu-HU" dirty="0"/>
              <a:t> </a:t>
            </a:r>
            <a:r>
              <a:rPr lang="hu-HU" dirty="0" err="1"/>
              <a:t>Case</a:t>
            </a:r>
            <a:r>
              <a:rPr lang="hu-HU" dirty="0"/>
              <a:t>)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417DBBF-A1DF-4485-868E-4C13E8AE6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988" y="1724064"/>
            <a:ext cx="4488218" cy="4173397"/>
          </a:xfrm>
          <a:prstGeom prst="rect">
            <a:avLst/>
          </a:prstGeom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E0D2AA42-FF10-46B2-8422-86F9B4F664B5}"/>
              </a:ext>
            </a:extLst>
          </p:cNvPr>
          <p:cNvSpPr/>
          <p:nvPr/>
        </p:nvSpPr>
        <p:spPr>
          <a:xfrm>
            <a:off x="1669408" y="2662325"/>
            <a:ext cx="2290195" cy="1677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E1A3511E-16B5-47F4-AE76-0E28A928575D}"/>
              </a:ext>
            </a:extLst>
          </p:cNvPr>
          <p:cNvSpPr/>
          <p:nvPr/>
        </p:nvSpPr>
        <p:spPr>
          <a:xfrm>
            <a:off x="3048208" y="2875327"/>
            <a:ext cx="2004968" cy="1258348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47CB871C-924F-43C1-BF8B-DC4972D615CB}"/>
              </a:ext>
            </a:extLst>
          </p:cNvPr>
          <p:cNvSpPr/>
          <p:nvPr/>
        </p:nvSpPr>
        <p:spPr>
          <a:xfrm>
            <a:off x="1669408" y="3638707"/>
            <a:ext cx="1015068" cy="1677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AB9F988C-09E2-4A1F-80A0-B6BAECCB23EE}"/>
              </a:ext>
            </a:extLst>
          </p:cNvPr>
          <p:cNvSpPr/>
          <p:nvPr/>
        </p:nvSpPr>
        <p:spPr>
          <a:xfrm>
            <a:off x="1308682" y="4455614"/>
            <a:ext cx="427838" cy="402672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3923AC79-FD9C-4754-9F62-6ADB840C72B8}"/>
              </a:ext>
            </a:extLst>
          </p:cNvPr>
          <p:cNvSpPr/>
          <p:nvPr/>
        </p:nvSpPr>
        <p:spPr>
          <a:xfrm>
            <a:off x="1522601" y="5411059"/>
            <a:ext cx="654341" cy="402672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Kép 10">
            <a:extLst>
              <a:ext uri="{FF2B5EF4-FFF2-40B4-BE49-F238E27FC236}">
                <a16:creationId xmlns:a16="http://schemas.microsoft.com/office/drawing/2014/main" id="{CAE1F4D8-857F-42AC-91BB-95B17E6C5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3579" y="1724064"/>
            <a:ext cx="5456742" cy="4173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085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53BB1C9-F243-473A-873D-FBBEDDF33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Cost </a:t>
            </a:r>
            <a:r>
              <a:rPr lang="hu-HU" dirty="0" err="1"/>
              <a:t>Function</a:t>
            </a:r>
            <a:endParaRPr lang="en-GB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0C838B98-16FB-4E36-B98C-4D70CE4AB6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2322286"/>
            <a:ext cx="5215516" cy="414791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2C185C99-FD36-4ADB-9E50-59F5B9035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6929" y="2322286"/>
            <a:ext cx="4976006" cy="415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5601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6. egyéni séma">
      <a:dk1>
        <a:srgbClr val="124163"/>
      </a:dk1>
      <a:lt1>
        <a:srgbClr val="D3F5F7"/>
      </a:lt1>
      <a:dk2>
        <a:srgbClr val="335B74"/>
      </a:dk2>
      <a:lt2>
        <a:srgbClr val="2683C6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Áramkör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Áramkör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TM04033919[[fn=Áramkör]]</Template>
  <TotalTime>2209</TotalTime>
  <Words>1058</Words>
  <Application>Microsoft Office PowerPoint</Application>
  <PresentationFormat>Szélesvásznú</PresentationFormat>
  <Paragraphs>174</Paragraphs>
  <Slides>76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76</vt:i4>
      </vt:variant>
    </vt:vector>
  </HeadingPairs>
  <TitlesOfParts>
    <vt:vector size="82" baseType="lpstr">
      <vt:lpstr>Arial</vt:lpstr>
      <vt:lpstr>Gabriola</vt:lpstr>
      <vt:lpstr>OpenSans</vt:lpstr>
      <vt:lpstr>Trebuchet MS</vt:lpstr>
      <vt:lpstr>Tw Cen MT</vt:lpstr>
      <vt:lpstr>Áramkör</vt:lpstr>
      <vt:lpstr>Machine   Learning</vt:lpstr>
      <vt:lpstr>Machine Learning</vt:lpstr>
      <vt:lpstr>Motivation</vt:lpstr>
      <vt:lpstr>Algorithms can be…</vt:lpstr>
      <vt:lpstr>Linear Regression</vt:lpstr>
      <vt:lpstr>Example</vt:lpstr>
      <vt:lpstr>Model</vt:lpstr>
      <vt:lpstr>Hypothesys &amp; Cost Function (linear Case)</vt:lpstr>
      <vt:lpstr>Cost Function</vt:lpstr>
      <vt:lpstr>Gradient descent algorithm</vt:lpstr>
      <vt:lpstr>Gradient Descent visualization I</vt:lpstr>
      <vt:lpstr>Gradient Descent visualization II</vt:lpstr>
      <vt:lpstr>Gradient descent algorithm</vt:lpstr>
      <vt:lpstr>Learning rate I.</vt:lpstr>
      <vt:lpstr>Learning Rate II.</vt:lpstr>
      <vt:lpstr>Modell integration I.</vt:lpstr>
      <vt:lpstr>Modell integration II.</vt:lpstr>
      <vt:lpstr>Example</vt:lpstr>
      <vt:lpstr>Example</vt:lpstr>
      <vt:lpstr>Example</vt:lpstr>
      <vt:lpstr>Example</vt:lpstr>
      <vt:lpstr>Example</vt:lpstr>
      <vt:lpstr>Example</vt:lpstr>
      <vt:lpstr>Multiple variables</vt:lpstr>
      <vt:lpstr>Multiple features Linear regression modell</vt:lpstr>
      <vt:lpstr>Modifing Gradient Descent algorithm</vt:lpstr>
      <vt:lpstr>Feature Scaling</vt:lpstr>
      <vt:lpstr>Debugging Gradient descent</vt:lpstr>
      <vt:lpstr>Polinomial regression</vt:lpstr>
      <vt:lpstr>Normal equation</vt:lpstr>
      <vt:lpstr>Overview</vt:lpstr>
      <vt:lpstr>Logistic Regression</vt:lpstr>
      <vt:lpstr>Classification</vt:lpstr>
      <vt:lpstr>Decision boundary - Linear</vt:lpstr>
      <vt:lpstr>Decision boundary – Non-Linear</vt:lpstr>
      <vt:lpstr>Example</vt:lpstr>
      <vt:lpstr>Cost function – Logistic regression</vt:lpstr>
      <vt:lpstr>Cost Function</vt:lpstr>
      <vt:lpstr>Optimization</vt:lpstr>
      <vt:lpstr>Optimization Example</vt:lpstr>
      <vt:lpstr>Multi Class classification</vt:lpstr>
      <vt:lpstr>One vs All classification</vt:lpstr>
      <vt:lpstr>Regularization</vt:lpstr>
      <vt:lpstr>Linear regression</vt:lpstr>
      <vt:lpstr>Logistic regression</vt:lpstr>
      <vt:lpstr>Possible solutions to reduce overfitting</vt:lpstr>
      <vt:lpstr>Regulaziation – Linear Regression</vt:lpstr>
      <vt:lpstr>Regularized Gradient descent </vt:lpstr>
      <vt:lpstr>Regulaziation – Logistic Regression</vt:lpstr>
      <vt:lpstr>Neural Networks</vt:lpstr>
      <vt:lpstr>Neuron in the brain</vt:lpstr>
      <vt:lpstr>Neuron modell: Logistic unit</vt:lpstr>
      <vt:lpstr>Neural Network</vt:lpstr>
      <vt:lpstr>Neural Network Model Reprezentation</vt:lpstr>
      <vt:lpstr>PowerPoint-bemutató</vt:lpstr>
      <vt:lpstr>Neural Network Architecture</vt:lpstr>
      <vt:lpstr>Example</vt:lpstr>
      <vt:lpstr>Multiple output units: One vs all</vt:lpstr>
      <vt:lpstr>Cost function</vt:lpstr>
      <vt:lpstr>Backpropagation Algorithm</vt:lpstr>
      <vt:lpstr>Gradient computation</vt:lpstr>
      <vt:lpstr>Backpropagation algorithm</vt:lpstr>
      <vt:lpstr>Backpropagation algorithm</vt:lpstr>
      <vt:lpstr>Training a neural network</vt:lpstr>
      <vt:lpstr>Evaluating a learning algorithm</vt:lpstr>
      <vt:lpstr>Model selection: Train/Validation/Test Sets</vt:lpstr>
      <vt:lpstr>Bias / Variance</vt:lpstr>
      <vt:lpstr>Bias / Variance</vt:lpstr>
      <vt:lpstr>Linear regression with regularization</vt:lpstr>
      <vt:lpstr>Calculate regularization parameter</vt:lpstr>
      <vt:lpstr>Learning curve I</vt:lpstr>
      <vt:lpstr>Learning curve II.</vt:lpstr>
      <vt:lpstr>Debugging Tips</vt:lpstr>
      <vt:lpstr>Further More… </vt:lpstr>
      <vt:lpstr>Thank you  for your attention!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Nagy Balázs</dc:creator>
  <cp:lastModifiedBy>Nagy Balázs</cp:lastModifiedBy>
  <cp:revision>56</cp:revision>
  <dcterms:created xsi:type="dcterms:W3CDTF">2017-11-28T11:40:57Z</dcterms:created>
  <dcterms:modified xsi:type="dcterms:W3CDTF">2018-10-20T11:14:02Z</dcterms:modified>
</cp:coreProperties>
</file>

<file path=docProps/thumbnail.jpeg>
</file>